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0"/>
  </p:notes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Playfair Display" charset="1" panose="00000000000000000000"/>
      <p:regular r:id="rId14"/>
    </p:embeddedFont>
    <p:embeddedFont>
      <p:font typeface="Playfair Display Bold" charset="1" panose="00000000000000000000"/>
      <p:regular r:id="rId15"/>
    </p:embeddedFont>
    <p:embeddedFont>
      <p:font typeface="Playfair Display Italics" charset="1" panose="00000000000000000000"/>
      <p:regular r:id="rId16"/>
    </p:embeddedFont>
    <p:embeddedFont>
      <p:font typeface="Playfair Display Bold Italics" charset="1" panose="00000000000000000000"/>
      <p:regular r:id="rId17"/>
    </p:embeddedFont>
    <p:embeddedFont>
      <p:font typeface="Playfair Display Medium" charset="1" panose="00000000000000000000"/>
      <p:regular r:id="rId18"/>
    </p:embeddedFont>
    <p:embeddedFont>
      <p:font typeface="Playfair Display Medium Italics" charset="1" panose="00000000000000000000"/>
      <p:regular r:id="rId19"/>
    </p:embeddedFont>
    <p:embeddedFont>
      <p:font typeface="Playfair Display Semi-Bold" charset="1" panose="00000000000000000000"/>
      <p:regular r:id="rId20"/>
    </p:embeddedFont>
    <p:embeddedFont>
      <p:font typeface="Playfair Display Semi-Bold Italics" charset="1" panose="00000000000000000000"/>
      <p:regular r:id="rId21"/>
    </p:embeddedFont>
    <p:embeddedFont>
      <p:font typeface="Playfair Display Ultra-Bold" charset="1" panose="00000000000000000000"/>
      <p:regular r:id="rId22"/>
    </p:embeddedFont>
    <p:embeddedFont>
      <p:font typeface="Playfair Display Ultra-Bold Italics" charset="1" panose="00000000000000000000"/>
      <p:regular r:id="rId23"/>
    </p:embeddedFont>
    <p:embeddedFont>
      <p:font typeface="Playfair Display Heavy" charset="1" panose="00000000000000000000"/>
      <p:regular r:id="rId24"/>
    </p:embeddedFont>
    <p:embeddedFont>
      <p:font typeface="Playfair Display Heavy Italics" charset="1" panose="00000000000000000000"/>
      <p:regular r:id="rId25"/>
    </p:embeddedFont>
    <p:embeddedFont>
      <p:font typeface="Lato" charset="1" panose="020F0502020204030203"/>
      <p:regular r:id="rId26"/>
    </p:embeddedFont>
    <p:embeddedFont>
      <p:font typeface="Lato Bold" charset="1" panose="020F0502020204030203"/>
      <p:regular r:id="rId27"/>
    </p:embeddedFont>
    <p:embeddedFont>
      <p:font typeface="Lato Italics" charset="1" panose="020F0502020204030203"/>
      <p:regular r:id="rId28"/>
    </p:embeddedFont>
    <p:embeddedFont>
      <p:font typeface="Lato Bold Italics" charset="1" panose="020F0502020204030203"/>
      <p:regular r:id="rId29"/>
    </p:embeddedFont>
    <p:embeddedFont>
      <p:font typeface="Lato Thin" charset="1" panose="020F0502020204030203"/>
      <p:regular r:id="rId30"/>
    </p:embeddedFont>
    <p:embeddedFont>
      <p:font typeface="Lato Thin Italics" charset="1" panose="020F0502020204030203"/>
      <p:regular r:id="rId31"/>
    </p:embeddedFont>
    <p:embeddedFont>
      <p:font typeface="Lato Light" charset="1" panose="020F0502020204030203"/>
      <p:regular r:id="rId32"/>
    </p:embeddedFont>
    <p:embeddedFont>
      <p:font typeface="Lato Light Italics" charset="1" panose="020F0502020204030203"/>
      <p:regular r:id="rId33"/>
    </p:embeddedFont>
    <p:embeddedFont>
      <p:font typeface="Lato Heavy" charset="1" panose="020F0502020204030203"/>
      <p:regular r:id="rId34"/>
    </p:embeddedFont>
    <p:embeddedFont>
      <p:font typeface="Lato Heavy Italics" charset="1" panose="020F05020202040302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notesMasters/notesMaster1.xml" Type="http://schemas.openxmlformats.org/officeDocument/2006/relationships/notesMaster"/><Relationship Id="rId51" Target="theme/theme2.xml" Type="http://schemas.openxmlformats.org/officeDocument/2006/relationships/theme"/><Relationship Id="rId52" Target="notesSlides/notesSlide1.xml" Type="http://schemas.openxmlformats.org/officeDocument/2006/relationships/notesSlide"/><Relationship Id="rId53" Target="notesSlides/notesSlide2.xml" Type="http://schemas.openxmlformats.org/officeDocument/2006/relationships/notesSlide"/><Relationship Id="rId54" Target="notesSlides/notesSlide3.xml" Type="http://schemas.openxmlformats.org/officeDocument/2006/relationships/notesSlide"/><Relationship Id="rId55" Target="notesSlides/notesSlide4.xml" Type="http://schemas.openxmlformats.org/officeDocument/2006/relationships/notesSlide"/><Relationship Id="rId56" Target="notesSlides/notesSlide5.xml" Type="http://schemas.openxmlformats.org/officeDocument/2006/relationships/notesSlide"/><Relationship Id="rId57" Target="notesSlides/notesSlide6.xml" Type="http://schemas.openxmlformats.org/officeDocument/2006/relationships/notesSlide"/><Relationship Id="rId58" Target="notesSlides/notesSlide7.xml" Type="http://schemas.openxmlformats.org/officeDocument/2006/relationships/notesSlide"/><Relationship Id="rId59" Target="notesSlides/notesSlide8.xml" Type="http://schemas.openxmlformats.org/officeDocument/2006/relationships/notesSlide"/><Relationship Id="rId6" Target="fonts/font6.fntdata" Type="http://schemas.openxmlformats.org/officeDocument/2006/relationships/font"/><Relationship Id="rId60" Target="notesSlides/notesSlide9.xml" Type="http://schemas.openxmlformats.org/officeDocument/2006/relationships/notesSlide"/><Relationship Id="rId61" Target="notesSlides/notesSlide10.xml" Type="http://schemas.openxmlformats.org/officeDocument/2006/relationships/notesSlide"/><Relationship Id="rId62" Target="notesSlides/notesSlide11.xml" Type="http://schemas.openxmlformats.org/officeDocument/2006/relationships/notesSlide"/><Relationship Id="rId63" Target="notesSlides/notesSlide12.xml" Type="http://schemas.openxmlformats.org/officeDocument/2006/relationships/notesSlide"/><Relationship Id="rId64" Target="notesSlides/notesSlide13.xml" Type="http://schemas.openxmlformats.org/officeDocument/2006/relationships/notesSlide"/><Relationship Id="rId65" Target="notesSlides/notesSlide14.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4.jpeg" Type="http://schemas.openxmlformats.org/officeDocument/2006/relationships/image"/><Relationship Id="rId4"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4.jpeg" Type="http://schemas.openxmlformats.org/officeDocument/2006/relationships/image"/><Relationship Id="rId4"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8.jpeg" Type="http://schemas.openxmlformats.org/officeDocument/2006/relationships/image"/><Relationship Id="rId4" Target="../media/image19.jpeg" Type="http://schemas.openxmlformats.org/officeDocument/2006/relationships/image"/><Relationship Id="rId5" Target="../media/image20.png" Type="http://schemas.openxmlformats.org/officeDocument/2006/relationships/image"/><Relationship Id="rId6"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8.jpeg" Type="http://schemas.openxmlformats.org/officeDocument/2006/relationships/image"/><Relationship Id="rId4" Target="../media/image19.jpeg" Type="http://schemas.openxmlformats.org/officeDocument/2006/relationships/image"/><Relationship Id="rId5" Target="../media/image20.png" Type="http://schemas.openxmlformats.org/officeDocument/2006/relationships/image"/><Relationship Id="rId6"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2" Target="../notesSlides/notesSlide14.xml" Type="http://schemas.openxmlformats.org/officeDocument/2006/relationships/notesSlide"/><Relationship Id="rId3" Target="../media/image21.png" Type="http://schemas.openxmlformats.org/officeDocument/2006/relationships/image"/><Relationship Id="rId4" Target="../media/image22.jpeg" Type="http://schemas.openxmlformats.org/officeDocument/2006/relationships/image"/><Relationship Id="rId5" Target="../media/image23.jpeg" Type="http://schemas.openxmlformats.org/officeDocument/2006/relationships/image"/><Relationship Id="rId6" Target="../media/image24.jpeg" Type="http://schemas.openxmlformats.org/officeDocument/2006/relationships/image"/><Relationship Id="rId7" Target="../media/image25.jpeg" Type="http://schemas.openxmlformats.org/officeDocument/2006/relationships/image"/><Relationship Id="rId8" Target="../media/image18.jpeg" Type="http://schemas.openxmlformats.org/officeDocument/2006/relationships/image"/><Relationship Id="rId9"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 Id="rId4" Target="../media/image4.png" Type="http://schemas.openxmlformats.org/officeDocument/2006/relationships/image"/><Relationship Id="rId5" Target="../media/image6.jpeg" Type="http://schemas.openxmlformats.org/officeDocument/2006/relationships/image"/><Relationship Id="rId6"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png" Type="http://schemas.openxmlformats.org/officeDocument/2006/relationships/image"/><Relationship Id="rId4" Target="../media/image4.png" Type="http://schemas.openxmlformats.org/officeDocument/2006/relationships/image"/><Relationship Id="rId5" Target="../media/image8.jpeg" Type="http://schemas.openxmlformats.org/officeDocument/2006/relationships/image"/><Relationship Id="rId6" Target="../media/image1.png" Type="http://schemas.openxmlformats.org/officeDocument/2006/relationships/image"/><Relationship Id="rId7"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png" Type="http://schemas.openxmlformats.org/officeDocument/2006/relationships/image"/><Relationship Id="rId4" Target="../media/image4.png" Type="http://schemas.openxmlformats.org/officeDocument/2006/relationships/image"/><Relationship Id="rId5" Target="../media/image10.png" Type="http://schemas.openxmlformats.org/officeDocument/2006/relationships/image"/><Relationship Id="rId6"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1.jpe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4.jpeg" Type="http://schemas.openxmlformats.org/officeDocument/2006/relationships/image"/><Relationship Id="rId4"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4.jpeg" Type="http://schemas.openxmlformats.org/officeDocument/2006/relationships/image"/><Relationship Id="rId4"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4134"/>
        </a:solidFill>
      </p:bgPr>
    </p:bg>
    <p:spTree>
      <p:nvGrpSpPr>
        <p:cNvPr id="1" name=""/>
        <p:cNvGrpSpPr/>
        <p:nvPr/>
      </p:nvGrpSpPr>
      <p:grpSpPr>
        <a:xfrm>
          <a:off x="0" y="0"/>
          <a:ext cx="0" cy="0"/>
          <a:chOff x="0" y="0"/>
          <a:chExt cx="0" cy="0"/>
        </a:xfrm>
      </p:grpSpPr>
      <p:sp>
        <p:nvSpPr>
          <p:cNvPr name="AutoShape 2" id="2"/>
          <p:cNvSpPr/>
          <p:nvPr/>
        </p:nvSpPr>
        <p:spPr>
          <a:xfrm rot="4076">
            <a:off x="1176749" y="1207060"/>
            <a:ext cx="16066061" cy="0"/>
          </a:xfrm>
          <a:prstGeom prst="line">
            <a:avLst/>
          </a:prstGeom>
          <a:ln cap="rnd" w="9525">
            <a:solidFill>
              <a:srgbClr val="FFFFFF"/>
            </a:solidFill>
            <a:prstDash val="solid"/>
            <a:headEnd type="none" len="sm" w="sm"/>
            <a:tailEnd type="none" len="sm" w="sm"/>
          </a:ln>
        </p:spPr>
      </p:sp>
      <p:sp>
        <p:nvSpPr>
          <p:cNvPr name="Freeform 3" id="3"/>
          <p:cNvSpPr/>
          <p:nvPr/>
        </p:nvSpPr>
        <p:spPr>
          <a:xfrm flipH="false" flipV="false" rot="0">
            <a:off x="0" y="127467"/>
            <a:ext cx="19207932" cy="10159533"/>
          </a:xfrm>
          <a:custGeom>
            <a:avLst/>
            <a:gdLst/>
            <a:ahLst/>
            <a:cxnLst/>
            <a:rect r="r" b="b" t="t" l="l"/>
            <a:pathLst>
              <a:path h="10159533" w="19207932">
                <a:moveTo>
                  <a:pt x="0" y="0"/>
                </a:moveTo>
                <a:lnTo>
                  <a:pt x="19207932" y="0"/>
                </a:lnTo>
                <a:lnTo>
                  <a:pt x="19207932" y="10159533"/>
                </a:lnTo>
                <a:lnTo>
                  <a:pt x="0" y="10159533"/>
                </a:lnTo>
                <a:lnTo>
                  <a:pt x="0" y="0"/>
                </a:lnTo>
                <a:close/>
              </a:path>
            </a:pathLst>
          </a:custGeom>
          <a:blipFill>
            <a:blip r:embed="rId3"/>
            <a:stretch>
              <a:fillRect l="-15061" t="0" r="-15061"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AFD1"/>
        </a:solidFill>
      </p:bgPr>
    </p:bg>
    <p:spTree>
      <p:nvGrpSpPr>
        <p:cNvPr id="1" name=""/>
        <p:cNvGrpSpPr/>
        <p:nvPr/>
      </p:nvGrpSpPr>
      <p:grpSpPr>
        <a:xfrm>
          <a:off x="0" y="0"/>
          <a:ext cx="0" cy="0"/>
          <a:chOff x="0" y="0"/>
          <a:chExt cx="0" cy="0"/>
        </a:xfrm>
      </p:grpSpPr>
      <p:sp>
        <p:nvSpPr>
          <p:cNvPr name="AutoShape 2" id="2"/>
          <p:cNvSpPr/>
          <p:nvPr/>
        </p:nvSpPr>
        <p:spPr>
          <a:xfrm rot="9133">
            <a:off x="972410" y="1886606"/>
            <a:ext cx="7170475" cy="0"/>
          </a:xfrm>
          <a:prstGeom prst="line">
            <a:avLst/>
          </a:prstGeom>
          <a:ln cap="rnd" w="9525">
            <a:solidFill>
              <a:srgbClr val="FFFFFF"/>
            </a:solidFill>
            <a:prstDash val="solid"/>
            <a:headEnd type="none" len="sm" w="sm"/>
            <a:tailEnd type="none" len="sm" w="sm"/>
          </a:ln>
        </p:spPr>
      </p:sp>
      <p:sp>
        <p:nvSpPr>
          <p:cNvPr name="Freeform 3" id="3" descr="Remplacer cette image"/>
          <p:cNvSpPr/>
          <p:nvPr/>
        </p:nvSpPr>
        <p:spPr>
          <a:xfrm flipH="false" flipV="false" rot="0">
            <a:off x="895830" y="827492"/>
            <a:ext cx="669900" cy="658500"/>
          </a:xfrm>
          <a:custGeom>
            <a:avLst/>
            <a:gdLst/>
            <a:ahLst/>
            <a:cxnLst/>
            <a:rect r="r" b="b" t="t" l="l"/>
            <a:pathLst>
              <a:path h="658500" w="669900">
                <a:moveTo>
                  <a:pt x="0" y="0"/>
                </a:moveTo>
                <a:lnTo>
                  <a:pt x="669900" y="0"/>
                </a:lnTo>
                <a:lnTo>
                  <a:pt x="669900" y="658500"/>
                </a:lnTo>
                <a:lnTo>
                  <a:pt x="0" y="658500"/>
                </a:lnTo>
                <a:lnTo>
                  <a:pt x="0" y="0"/>
                </a:lnTo>
                <a:close/>
              </a:path>
            </a:pathLst>
          </a:custGeom>
          <a:blipFill>
            <a:blip r:embed="rId3"/>
            <a:stretch>
              <a:fillRect l="-23678" t="0" r="-23768" b="0"/>
            </a:stretch>
          </a:blipFill>
        </p:spPr>
      </p:sp>
      <p:sp>
        <p:nvSpPr>
          <p:cNvPr name="TextBox 4" id="4"/>
          <p:cNvSpPr txBox="true"/>
          <p:nvPr/>
        </p:nvSpPr>
        <p:spPr>
          <a:xfrm rot="0">
            <a:off x="225375" y="1835250"/>
            <a:ext cx="5464950" cy="1515825"/>
          </a:xfrm>
          <a:prstGeom prst="rect">
            <a:avLst/>
          </a:prstGeom>
        </p:spPr>
        <p:txBody>
          <a:bodyPr anchor="t" rtlCol="false" tIns="0" lIns="0" bIns="0" rIns="0">
            <a:spAutoFit/>
          </a:bodyPr>
          <a:lstStyle/>
          <a:p>
            <a:pPr algn="l">
              <a:lnSpc>
                <a:spcPts val="6240"/>
              </a:lnSpc>
            </a:pPr>
            <a:r>
              <a:rPr lang="en-US" sz="5200">
                <a:solidFill>
                  <a:srgbClr val="FFFFFF"/>
                </a:solidFill>
                <a:latin typeface="Playfair Display Bold"/>
              </a:rPr>
              <a:t>Personnalisation</a:t>
            </a:r>
          </a:p>
        </p:txBody>
      </p:sp>
      <p:sp>
        <p:nvSpPr>
          <p:cNvPr name="TextBox 5" id="5"/>
          <p:cNvSpPr txBox="true"/>
          <p:nvPr/>
        </p:nvSpPr>
        <p:spPr>
          <a:xfrm rot="0">
            <a:off x="225375" y="4636700"/>
            <a:ext cx="5196150" cy="5064225"/>
          </a:xfrm>
          <a:prstGeom prst="rect">
            <a:avLst/>
          </a:prstGeom>
        </p:spPr>
        <p:txBody>
          <a:bodyPr anchor="t" rtlCol="false" tIns="0" lIns="0" bIns="0" rIns="0">
            <a:spAutoFit/>
          </a:bodyPr>
          <a:lstStyle/>
          <a:p>
            <a:pPr algn="l">
              <a:lnSpc>
                <a:spcPts val="4416"/>
              </a:lnSpc>
            </a:pPr>
            <a:r>
              <a:rPr lang="en-US" sz="3200">
                <a:solidFill>
                  <a:srgbClr val="FFFFFF"/>
                </a:solidFill>
                <a:latin typeface="Lato"/>
              </a:rPr>
              <a:t>Le module de personnalisation graphique permet au restaurateur de télécharger le logo du restaurant, de choisir la police et la couleur du menu.</a:t>
            </a:r>
          </a:p>
        </p:txBody>
      </p:sp>
      <p:sp>
        <p:nvSpPr>
          <p:cNvPr name="TextBox 6" id="6"/>
          <p:cNvSpPr txBox="true"/>
          <p:nvPr/>
        </p:nvSpPr>
        <p:spPr>
          <a:xfrm rot="0">
            <a:off x="1649075" y="768025"/>
            <a:ext cx="5817150" cy="682200"/>
          </a:xfrm>
          <a:prstGeom prst="rect">
            <a:avLst/>
          </a:prstGeom>
        </p:spPr>
        <p:txBody>
          <a:bodyPr anchor="t" rtlCol="false" tIns="0" lIns="0" bIns="0" rIns="0">
            <a:spAutoFit/>
          </a:bodyPr>
          <a:lstStyle/>
          <a:p>
            <a:pPr algn="l">
              <a:lnSpc>
                <a:spcPts val="3587"/>
              </a:lnSpc>
            </a:pPr>
            <a:r>
              <a:rPr lang="en-US" sz="2600">
                <a:solidFill>
                  <a:srgbClr val="000000"/>
                </a:solidFill>
                <a:latin typeface="Arial Bold Italics"/>
              </a:rPr>
              <a:t>Scénarios d'Utilisation</a:t>
            </a:r>
          </a:p>
        </p:txBody>
      </p:sp>
      <p:sp>
        <p:nvSpPr>
          <p:cNvPr name="Freeform 7" id="7"/>
          <p:cNvSpPr/>
          <p:nvPr/>
        </p:nvSpPr>
        <p:spPr>
          <a:xfrm flipH="false" flipV="false" rot="0">
            <a:off x="5512950" y="-143510"/>
            <a:ext cx="14338352" cy="10172914"/>
          </a:xfrm>
          <a:custGeom>
            <a:avLst/>
            <a:gdLst/>
            <a:ahLst/>
            <a:cxnLst/>
            <a:rect r="r" b="b" t="t" l="l"/>
            <a:pathLst>
              <a:path h="10172914" w="14338352">
                <a:moveTo>
                  <a:pt x="0" y="0"/>
                </a:moveTo>
                <a:lnTo>
                  <a:pt x="14338352" y="0"/>
                </a:lnTo>
                <a:lnTo>
                  <a:pt x="14338352" y="10172914"/>
                </a:lnTo>
                <a:lnTo>
                  <a:pt x="0" y="10172914"/>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AFD1"/>
        </a:solidFill>
      </p:bgPr>
    </p:bg>
    <p:spTree>
      <p:nvGrpSpPr>
        <p:cNvPr id="1" name=""/>
        <p:cNvGrpSpPr/>
        <p:nvPr/>
      </p:nvGrpSpPr>
      <p:grpSpPr>
        <a:xfrm>
          <a:off x="0" y="0"/>
          <a:ext cx="0" cy="0"/>
          <a:chOff x="0" y="0"/>
          <a:chExt cx="0" cy="0"/>
        </a:xfrm>
      </p:grpSpPr>
      <p:sp>
        <p:nvSpPr>
          <p:cNvPr name="AutoShape 2" id="2"/>
          <p:cNvSpPr/>
          <p:nvPr/>
        </p:nvSpPr>
        <p:spPr>
          <a:xfrm rot="9133">
            <a:off x="972410" y="1886606"/>
            <a:ext cx="7170475" cy="0"/>
          </a:xfrm>
          <a:prstGeom prst="line">
            <a:avLst/>
          </a:prstGeom>
          <a:ln cap="rnd" w="9525">
            <a:solidFill>
              <a:srgbClr val="FFFFFF"/>
            </a:solidFill>
            <a:prstDash val="solid"/>
            <a:headEnd type="none" len="sm" w="sm"/>
            <a:tailEnd type="none" len="sm" w="sm"/>
          </a:ln>
        </p:spPr>
      </p:sp>
      <p:sp>
        <p:nvSpPr>
          <p:cNvPr name="Freeform 3" id="3" descr="Remplacer cette image"/>
          <p:cNvSpPr/>
          <p:nvPr/>
        </p:nvSpPr>
        <p:spPr>
          <a:xfrm flipH="false" flipV="false" rot="0">
            <a:off x="895830" y="827492"/>
            <a:ext cx="669900" cy="658500"/>
          </a:xfrm>
          <a:custGeom>
            <a:avLst/>
            <a:gdLst/>
            <a:ahLst/>
            <a:cxnLst/>
            <a:rect r="r" b="b" t="t" l="l"/>
            <a:pathLst>
              <a:path h="658500" w="669900">
                <a:moveTo>
                  <a:pt x="0" y="0"/>
                </a:moveTo>
                <a:lnTo>
                  <a:pt x="669900" y="0"/>
                </a:lnTo>
                <a:lnTo>
                  <a:pt x="669900" y="658500"/>
                </a:lnTo>
                <a:lnTo>
                  <a:pt x="0" y="658500"/>
                </a:lnTo>
                <a:lnTo>
                  <a:pt x="0" y="0"/>
                </a:lnTo>
                <a:close/>
              </a:path>
            </a:pathLst>
          </a:custGeom>
          <a:blipFill>
            <a:blip r:embed="rId3"/>
            <a:stretch>
              <a:fillRect l="-23678" t="0" r="-23768" b="0"/>
            </a:stretch>
          </a:blipFill>
        </p:spPr>
      </p:sp>
      <p:sp>
        <p:nvSpPr>
          <p:cNvPr name="TextBox 4" id="4"/>
          <p:cNvSpPr txBox="true"/>
          <p:nvPr/>
        </p:nvSpPr>
        <p:spPr>
          <a:xfrm rot="0">
            <a:off x="225375" y="1825725"/>
            <a:ext cx="5464950" cy="1525350"/>
          </a:xfrm>
          <a:prstGeom prst="rect">
            <a:avLst/>
          </a:prstGeom>
        </p:spPr>
        <p:txBody>
          <a:bodyPr anchor="t" rtlCol="false" tIns="0" lIns="0" bIns="0" rIns="0">
            <a:spAutoFit/>
          </a:bodyPr>
          <a:lstStyle/>
          <a:p>
            <a:pPr algn="l">
              <a:lnSpc>
                <a:spcPts val="7200"/>
              </a:lnSpc>
            </a:pPr>
            <a:r>
              <a:rPr lang="en-US" sz="6000">
                <a:solidFill>
                  <a:srgbClr val="FFFFFF"/>
                </a:solidFill>
                <a:latin typeface="Playfair Display Bold"/>
              </a:rPr>
              <a:t>Impression</a:t>
            </a:r>
          </a:p>
        </p:txBody>
      </p:sp>
      <p:sp>
        <p:nvSpPr>
          <p:cNvPr name="TextBox 5" id="5"/>
          <p:cNvSpPr txBox="true"/>
          <p:nvPr/>
        </p:nvSpPr>
        <p:spPr>
          <a:xfrm rot="0">
            <a:off x="225375" y="4636700"/>
            <a:ext cx="5196150" cy="5064225"/>
          </a:xfrm>
          <a:prstGeom prst="rect">
            <a:avLst/>
          </a:prstGeom>
        </p:spPr>
        <p:txBody>
          <a:bodyPr anchor="t" rtlCol="false" tIns="0" lIns="0" bIns="0" rIns="0">
            <a:spAutoFit/>
          </a:bodyPr>
          <a:lstStyle/>
          <a:p>
            <a:pPr algn="l">
              <a:lnSpc>
                <a:spcPts val="4967"/>
              </a:lnSpc>
            </a:pPr>
            <a:r>
              <a:rPr lang="en-US" sz="3600">
                <a:solidFill>
                  <a:srgbClr val="FFFFFF"/>
                </a:solidFill>
                <a:latin typeface="Lato"/>
              </a:rPr>
              <a:t>L'option d'impression intégrée permet au restaurateur d'obtenir une version physique du menu.</a:t>
            </a:r>
          </a:p>
        </p:txBody>
      </p:sp>
      <p:sp>
        <p:nvSpPr>
          <p:cNvPr name="TextBox 6" id="6"/>
          <p:cNvSpPr txBox="true"/>
          <p:nvPr/>
        </p:nvSpPr>
        <p:spPr>
          <a:xfrm rot="0">
            <a:off x="1649075" y="768025"/>
            <a:ext cx="5817150" cy="682200"/>
          </a:xfrm>
          <a:prstGeom prst="rect">
            <a:avLst/>
          </a:prstGeom>
        </p:spPr>
        <p:txBody>
          <a:bodyPr anchor="t" rtlCol="false" tIns="0" lIns="0" bIns="0" rIns="0">
            <a:spAutoFit/>
          </a:bodyPr>
          <a:lstStyle/>
          <a:p>
            <a:pPr algn="l">
              <a:lnSpc>
                <a:spcPts val="3587"/>
              </a:lnSpc>
            </a:pPr>
            <a:r>
              <a:rPr lang="en-US" sz="2600">
                <a:solidFill>
                  <a:srgbClr val="000000"/>
                </a:solidFill>
                <a:latin typeface="Arial Bold Italics"/>
              </a:rPr>
              <a:t>Scénarios d'Utilisation</a:t>
            </a:r>
          </a:p>
        </p:txBody>
      </p:sp>
      <p:sp>
        <p:nvSpPr>
          <p:cNvPr name="Freeform 7" id="7"/>
          <p:cNvSpPr/>
          <p:nvPr/>
        </p:nvSpPr>
        <p:spPr>
          <a:xfrm flipH="false" flipV="false" rot="0">
            <a:off x="5139550" y="-200550"/>
            <a:ext cx="14454542" cy="10287000"/>
          </a:xfrm>
          <a:custGeom>
            <a:avLst/>
            <a:gdLst/>
            <a:ahLst/>
            <a:cxnLst/>
            <a:rect r="r" b="b" t="t" l="l"/>
            <a:pathLst>
              <a:path h="10287000" w="14454542">
                <a:moveTo>
                  <a:pt x="0" y="0"/>
                </a:moveTo>
                <a:lnTo>
                  <a:pt x="14454542" y="0"/>
                </a:lnTo>
                <a:lnTo>
                  <a:pt x="14454542" y="10287000"/>
                </a:lnTo>
                <a:lnTo>
                  <a:pt x="0" y="10287000"/>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offset_comp_423228.jpg"/>
          <p:cNvSpPr/>
          <p:nvPr/>
        </p:nvSpPr>
        <p:spPr>
          <a:xfrm flipH="false" flipV="false" rot="0">
            <a:off x="2" y="0"/>
            <a:ext cx="9045410" cy="10286996"/>
          </a:xfrm>
          <a:custGeom>
            <a:avLst/>
            <a:gdLst/>
            <a:ahLst/>
            <a:cxnLst/>
            <a:rect r="r" b="b" t="t" l="l"/>
            <a:pathLst>
              <a:path h="10286996" w="9045410">
                <a:moveTo>
                  <a:pt x="0" y="0"/>
                </a:moveTo>
                <a:lnTo>
                  <a:pt x="9045410" y="0"/>
                </a:lnTo>
                <a:lnTo>
                  <a:pt x="9045410" y="10286996"/>
                </a:lnTo>
                <a:lnTo>
                  <a:pt x="0" y="10286996"/>
                </a:lnTo>
                <a:lnTo>
                  <a:pt x="0" y="0"/>
                </a:lnTo>
                <a:close/>
              </a:path>
            </a:pathLst>
          </a:custGeom>
          <a:blipFill>
            <a:blip r:embed="rId3"/>
            <a:stretch>
              <a:fillRect l="0" t="-15949" r="-21" b="-15949"/>
            </a:stretch>
          </a:blipFill>
        </p:spPr>
      </p:sp>
      <p:sp>
        <p:nvSpPr>
          <p:cNvPr name="AutoShape 3" id="3"/>
          <p:cNvSpPr/>
          <p:nvPr/>
        </p:nvSpPr>
        <p:spPr>
          <a:xfrm rot="9133">
            <a:off x="10296344" y="1886606"/>
            <a:ext cx="7170475" cy="0"/>
          </a:xfrm>
          <a:prstGeom prst="line">
            <a:avLst/>
          </a:prstGeom>
          <a:ln cap="rnd" w="9525">
            <a:solidFill>
              <a:srgbClr val="1E2D31"/>
            </a:solidFill>
            <a:prstDash val="solid"/>
            <a:headEnd type="none" len="sm" w="sm"/>
            <a:tailEnd type="none" len="sm" w="sm"/>
          </a:ln>
        </p:spPr>
      </p:sp>
      <p:sp>
        <p:nvSpPr>
          <p:cNvPr name="Freeform 4" id="4" descr="Remplacer cette image"/>
          <p:cNvSpPr/>
          <p:nvPr/>
        </p:nvSpPr>
        <p:spPr>
          <a:xfrm flipH="false" flipV="false" rot="0">
            <a:off x="10219766" y="827492"/>
            <a:ext cx="669900" cy="658500"/>
          </a:xfrm>
          <a:custGeom>
            <a:avLst/>
            <a:gdLst/>
            <a:ahLst/>
            <a:cxnLst/>
            <a:rect r="r" b="b" t="t" l="l"/>
            <a:pathLst>
              <a:path h="658500" w="669900">
                <a:moveTo>
                  <a:pt x="0" y="0"/>
                </a:moveTo>
                <a:lnTo>
                  <a:pt x="669900" y="0"/>
                </a:lnTo>
                <a:lnTo>
                  <a:pt x="669900" y="658500"/>
                </a:lnTo>
                <a:lnTo>
                  <a:pt x="0" y="658500"/>
                </a:lnTo>
                <a:lnTo>
                  <a:pt x="0" y="0"/>
                </a:lnTo>
                <a:close/>
              </a:path>
            </a:pathLst>
          </a:custGeom>
          <a:blipFill>
            <a:blip r:embed="rId4"/>
            <a:stretch>
              <a:fillRect l="-23674" t="0" r="-23773" b="0"/>
            </a:stretch>
          </a:blipFill>
        </p:spPr>
      </p:sp>
      <p:sp>
        <p:nvSpPr>
          <p:cNvPr name="TextBox 5" id="5"/>
          <p:cNvSpPr txBox="true"/>
          <p:nvPr/>
        </p:nvSpPr>
        <p:spPr>
          <a:xfrm rot="0">
            <a:off x="10147861" y="2009705"/>
            <a:ext cx="6968550" cy="3058350"/>
          </a:xfrm>
          <a:prstGeom prst="rect">
            <a:avLst/>
          </a:prstGeom>
        </p:spPr>
        <p:txBody>
          <a:bodyPr anchor="t" rtlCol="false" tIns="0" lIns="0" bIns="0" rIns="0">
            <a:spAutoFit/>
          </a:bodyPr>
          <a:lstStyle/>
          <a:p>
            <a:pPr algn="l">
              <a:lnSpc>
                <a:spcPts val="7200"/>
              </a:lnSpc>
            </a:pPr>
            <a:r>
              <a:rPr lang="en-US" sz="6000">
                <a:solidFill>
                  <a:srgbClr val="1E2D31"/>
                </a:solidFill>
                <a:latin typeface="Playfair Display Bold"/>
              </a:rPr>
              <a:t>Évolutions Futures</a:t>
            </a:r>
          </a:p>
        </p:txBody>
      </p:sp>
      <p:sp>
        <p:nvSpPr>
          <p:cNvPr name="TextBox 6" id="6"/>
          <p:cNvSpPr txBox="true"/>
          <p:nvPr/>
        </p:nvSpPr>
        <p:spPr>
          <a:xfrm rot="0">
            <a:off x="10147881" y="3336696"/>
            <a:ext cx="7407150" cy="6167025"/>
          </a:xfrm>
          <a:prstGeom prst="rect">
            <a:avLst/>
          </a:prstGeom>
        </p:spPr>
        <p:txBody>
          <a:bodyPr anchor="t" rtlCol="false" tIns="0" lIns="0" bIns="0" rIns="0">
            <a:spAutoFit/>
          </a:bodyPr>
          <a:lstStyle/>
          <a:p>
            <a:pPr algn="l">
              <a:lnSpc>
                <a:spcPts val="4967"/>
              </a:lnSpc>
            </a:pPr>
            <a:r>
              <a:rPr lang="en-US" sz="3600">
                <a:solidFill>
                  <a:srgbClr val="1E2D31"/>
                </a:solidFill>
                <a:latin typeface="Lato Bold"/>
              </a:rPr>
              <a:t>Fonctionnalités Futures: </a:t>
            </a:r>
          </a:p>
          <a:p>
            <a:pPr algn="l" marL="1097280" indent="-548640" lvl="1">
              <a:lnSpc>
                <a:spcPts val="4967"/>
              </a:lnSpc>
              <a:buFont typeface="Arial"/>
              <a:buChar char="•"/>
            </a:pPr>
            <a:r>
              <a:rPr lang="en-US" sz="3600">
                <a:solidFill>
                  <a:srgbClr val="1E2D31"/>
                </a:solidFill>
                <a:latin typeface="Lato"/>
              </a:rPr>
              <a:t>Intégration de fonctionnalités avancées de gestion des stocks.</a:t>
            </a:r>
          </a:p>
          <a:p>
            <a:pPr algn="l" marL="1097280" indent="-548640" lvl="1">
              <a:lnSpc>
                <a:spcPts val="4967"/>
              </a:lnSpc>
              <a:buFont typeface="Arial"/>
              <a:buChar char="•"/>
            </a:pPr>
            <a:r>
              <a:rPr lang="en-US" sz="3600">
                <a:solidFill>
                  <a:srgbClr val="1E2D31"/>
                </a:solidFill>
                <a:latin typeface="Lato"/>
              </a:rPr>
              <a:t>Développement d'une application mobile pour une accessibilité accrue.</a:t>
            </a:r>
          </a:p>
          <a:p>
            <a:pPr algn="l" marL="1097280" indent="-548640" lvl="1">
              <a:lnSpc>
                <a:spcPts val="4967"/>
              </a:lnSpc>
            </a:pPr>
          </a:p>
          <a:p>
            <a:pPr algn="l" marL="1097280" indent="-548640" lvl="1">
              <a:lnSpc>
                <a:spcPts val="4967"/>
              </a:lnSpc>
            </a:pPr>
          </a:p>
        </p:txBody>
      </p:sp>
      <p:sp>
        <p:nvSpPr>
          <p:cNvPr name="TextBox 7" id="7"/>
          <p:cNvSpPr txBox="true"/>
          <p:nvPr/>
        </p:nvSpPr>
        <p:spPr>
          <a:xfrm rot="0">
            <a:off x="11023311" y="914642"/>
            <a:ext cx="5829750" cy="447075"/>
          </a:xfrm>
          <a:prstGeom prst="rect">
            <a:avLst/>
          </a:prstGeom>
        </p:spPr>
        <p:txBody>
          <a:bodyPr anchor="t" rtlCol="false" tIns="0" lIns="0" bIns="0" rIns="0">
            <a:spAutoFit/>
          </a:bodyPr>
          <a:lstStyle/>
          <a:p>
            <a:pPr algn="l">
              <a:lnSpc>
                <a:spcPts val="2640"/>
              </a:lnSpc>
            </a:pPr>
            <a:r>
              <a:rPr lang="en-US" sz="2200">
                <a:solidFill>
                  <a:srgbClr val="1E2D31"/>
                </a:solidFill>
                <a:latin typeface="Lato"/>
              </a:rPr>
              <a:t>Menu Maker by Qwenta</a:t>
            </a:r>
          </a:p>
        </p:txBody>
      </p:sp>
      <p:grpSp>
        <p:nvGrpSpPr>
          <p:cNvPr name="Group 8" id="8"/>
          <p:cNvGrpSpPr/>
          <p:nvPr/>
        </p:nvGrpSpPr>
        <p:grpSpPr>
          <a:xfrm rot="0">
            <a:off x="229525" y="2096025"/>
            <a:ext cx="8825250" cy="6302250"/>
            <a:chOff x="0" y="0"/>
            <a:chExt cx="11767000" cy="8403000"/>
          </a:xfrm>
        </p:grpSpPr>
        <p:sp>
          <p:nvSpPr>
            <p:cNvPr name="Freeform 9" id="9"/>
            <p:cNvSpPr/>
            <p:nvPr/>
          </p:nvSpPr>
          <p:spPr>
            <a:xfrm flipH="false" flipV="false" rot="0">
              <a:off x="12700" y="12700"/>
              <a:ext cx="11741658" cy="8377555"/>
            </a:xfrm>
            <a:custGeom>
              <a:avLst/>
              <a:gdLst/>
              <a:ahLst/>
              <a:cxnLst/>
              <a:rect r="r" b="b" t="t" l="l"/>
              <a:pathLst>
                <a:path h="8377555" w="11741658">
                  <a:moveTo>
                    <a:pt x="0" y="0"/>
                  </a:moveTo>
                  <a:lnTo>
                    <a:pt x="11741658" y="0"/>
                  </a:lnTo>
                  <a:lnTo>
                    <a:pt x="11741658" y="8377555"/>
                  </a:lnTo>
                  <a:lnTo>
                    <a:pt x="0" y="8377555"/>
                  </a:lnTo>
                  <a:close/>
                </a:path>
              </a:pathLst>
            </a:custGeom>
            <a:solidFill>
              <a:srgbClr val="BFC7CA"/>
            </a:solidFill>
          </p:spPr>
        </p:sp>
        <p:sp>
          <p:nvSpPr>
            <p:cNvPr name="Freeform 10" id="10"/>
            <p:cNvSpPr/>
            <p:nvPr/>
          </p:nvSpPr>
          <p:spPr>
            <a:xfrm flipH="false" flipV="false" rot="0">
              <a:off x="0" y="0"/>
              <a:ext cx="11767058" cy="8402955"/>
            </a:xfrm>
            <a:custGeom>
              <a:avLst/>
              <a:gdLst/>
              <a:ahLst/>
              <a:cxnLst/>
              <a:rect r="r" b="b" t="t" l="l"/>
              <a:pathLst>
                <a:path h="8402955" w="11767058">
                  <a:moveTo>
                    <a:pt x="12700" y="0"/>
                  </a:moveTo>
                  <a:lnTo>
                    <a:pt x="11754358" y="0"/>
                  </a:lnTo>
                  <a:cubicBezTo>
                    <a:pt x="11761343" y="0"/>
                    <a:pt x="11767058" y="5715"/>
                    <a:pt x="11767058" y="12700"/>
                  </a:cubicBezTo>
                  <a:lnTo>
                    <a:pt x="11767058" y="8390255"/>
                  </a:lnTo>
                  <a:cubicBezTo>
                    <a:pt x="11767058" y="8397240"/>
                    <a:pt x="11761343" y="8402955"/>
                    <a:pt x="11754358" y="8402955"/>
                  </a:cubicBezTo>
                  <a:lnTo>
                    <a:pt x="12700" y="8402955"/>
                  </a:lnTo>
                  <a:cubicBezTo>
                    <a:pt x="5715" y="8402955"/>
                    <a:pt x="0" y="8397240"/>
                    <a:pt x="0" y="8390255"/>
                  </a:cubicBezTo>
                  <a:lnTo>
                    <a:pt x="0" y="12700"/>
                  </a:lnTo>
                  <a:cubicBezTo>
                    <a:pt x="0" y="5715"/>
                    <a:pt x="5715" y="0"/>
                    <a:pt x="12700" y="0"/>
                  </a:cubicBezTo>
                  <a:moveTo>
                    <a:pt x="12700" y="25400"/>
                  </a:moveTo>
                  <a:lnTo>
                    <a:pt x="12700" y="12700"/>
                  </a:lnTo>
                  <a:lnTo>
                    <a:pt x="25400" y="12700"/>
                  </a:lnTo>
                  <a:lnTo>
                    <a:pt x="25400" y="8390255"/>
                  </a:lnTo>
                  <a:lnTo>
                    <a:pt x="12700" y="8390255"/>
                  </a:lnTo>
                  <a:lnTo>
                    <a:pt x="12700" y="8377555"/>
                  </a:lnTo>
                  <a:lnTo>
                    <a:pt x="11754358" y="8377555"/>
                  </a:lnTo>
                  <a:lnTo>
                    <a:pt x="11754358" y="8390255"/>
                  </a:lnTo>
                  <a:lnTo>
                    <a:pt x="11741658" y="8390255"/>
                  </a:lnTo>
                  <a:lnTo>
                    <a:pt x="11741658" y="12700"/>
                  </a:lnTo>
                  <a:lnTo>
                    <a:pt x="11754358" y="12700"/>
                  </a:lnTo>
                  <a:lnTo>
                    <a:pt x="11754358" y="25400"/>
                  </a:lnTo>
                  <a:lnTo>
                    <a:pt x="12700" y="25400"/>
                  </a:lnTo>
                  <a:close/>
                </a:path>
              </a:pathLst>
            </a:custGeom>
            <a:solidFill>
              <a:srgbClr val="1E2D31"/>
            </a:solidFill>
          </p:spPr>
        </p:sp>
      </p:grpSp>
      <p:sp>
        <p:nvSpPr>
          <p:cNvPr name="Freeform 11" id="11"/>
          <p:cNvSpPr/>
          <p:nvPr/>
        </p:nvSpPr>
        <p:spPr>
          <a:xfrm flipH="false" flipV="false" rot="0">
            <a:off x="437426" y="2573402"/>
            <a:ext cx="8416950" cy="5554900"/>
          </a:xfrm>
          <a:custGeom>
            <a:avLst/>
            <a:gdLst/>
            <a:ahLst/>
            <a:cxnLst/>
            <a:rect r="r" b="b" t="t" l="l"/>
            <a:pathLst>
              <a:path h="5554900" w="8416950">
                <a:moveTo>
                  <a:pt x="0" y="0"/>
                </a:moveTo>
                <a:lnTo>
                  <a:pt x="8416950" y="0"/>
                </a:lnTo>
                <a:lnTo>
                  <a:pt x="8416950" y="5554900"/>
                </a:lnTo>
                <a:lnTo>
                  <a:pt x="0" y="5554900"/>
                </a:lnTo>
                <a:lnTo>
                  <a:pt x="0" y="0"/>
                </a:lnTo>
                <a:close/>
              </a:path>
            </a:pathLst>
          </a:custGeom>
          <a:blipFill>
            <a:blip r:embed="rId5"/>
            <a:stretch>
              <a:fillRect l="0" t="0" r="0" b="0"/>
            </a:stretch>
          </a:blipFill>
        </p:spPr>
      </p:sp>
      <p:sp>
        <p:nvSpPr>
          <p:cNvPr name="Freeform 12" id="12"/>
          <p:cNvSpPr/>
          <p:nvPr/>
        </p:nvSpPr>
        <p:spPr>
          <a:xfrm flipH="false" flipV="false" rot="0">
            <a:off x="13468750" y="9167094"/>
            <a:ext cx="4819250" cy="1275410"/>
          </a:xfrm>
          <a:custGeom>
            <a:avLst/>
            <a:gdLst/>
            <a:ahLst/>
            <a:cxnLst/>
            <a:rect r="r" b="b" t="t" l="l"/>
            <a:pathLst>
              <a:path h="1275410" w="4819250">
                <a:moveTo>
                  <a:pt x="0" y="0"/>
                </a:moveTo>
                <a:lnTo>
                  <a:pt x="4819250" y="0"/>
                </a:lnTo>
                <a:lnTo>
                  <a:pt x="4819250" y="1275410"/>
                </a:lnTo>
                <a:lnTo>
                  <a:pt x="0" y="1275410"/>
                </a:lnTo>
                <a:lnTo>
                  <a:pt x="0" y="0"/>
                </a:lnTo>
                <a:close/>
              </a:path>
            </a:pathLst>
          </a:custGeom>
          <a:blipFill>
            <a:blip r:embed="rId6"/>
            <a:stretch>
              <a:fillRect l="0" t="-26796" r="0" b="-26796"/>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offset_comp_423228.jpg"/>
          <p:cNvSpPr/>
          <p:nvPr/>
        </p:nvSpPr>
        <p:spPr>
          <a:xfrm flipH="false" flipV="false" rot="0">
            <a:off x="2" y="0"/>
            <a:ext cx="9045410" cy="10286996"/>
          </a:xfrm>
          <a:custGeom>
            <a:avLst/>
            <a:gdLst/>
            <a:ahLst/>
            <a:cxnLst/>
            <a:rect r="r" b="b" t="t" l="l"/>
            <a:pathLst>
              <a:path h="10286996" w="9045410">
                <a:moveTo>
                  <a:pt x="0" y="0"/>
                </a:moveTo>
                <a:lnTo>
                  <a:pt x="9045410" y="0"/>
                </a:lnTo>
                <a:lnTo>
                  <a:pt x="9045410" y="10286996"/>
                </a:lnTo>
                <a:lnTo>
                  <a:pt x="0" y="10286996"/>
                </a:lnTo>
                <a:lnTo>
                  <a:pt x="0" y="0"/>
                </a:lnTo>
                <a:close/>
              </a:path>
            </a:pathLst>
          </a:custGeom>
          <a:blipFill>
            <a:blip r:embed="rId3"/>
            <a:stretch>
              <a:fillRect l="0" t="-15949" r="-21" b="-15949"/>
            </a:stretch>
          </a:blipFill>
        </p:spPr>
      </p:sp>
      <p:sp>
        <p:nvSpPr>
          <p:cNvPr name="AutoShape 3" id="3"/>
          <p:cNvSpPr/>
          <p:nvPr/>
        </p:nvSpPr>
        <p:spPr>
          <a:xfrm rot="9133">
            <a:off x="10296344" y="1886606"/>
            <a:ext cx="7170475" cy="0"/>
          </a:xfrm>
          <a:prstGeom prst="line">
            <a:avLst/>
          </a:prstGeom>
          <a:ln cap="rnd" w="9525">
            <a:solidFill>
              <a:srgbClr val="1E2D31"/>
            </a:solidFill>
            <a:prstDash val="solid"/>
            <a:headEnd type="none" len="sm" w="sm"/>
            <a:tailEnd type="none" len="sm" w="sm"/>
          </a:ln>
        </p:spPr>
      </p:sp>
      <p:sp>
        <p:nvSpPr>
          <p:cNvPr name="Freeform 4" id="4" descr="Remplacer cette image"/>
          <p:cNvSpPr/>
          <p:nvPr/>
        </p:nvSpPr>
        <p:spPr>
          <a:xfrm flipH="false" flipV="false" rot="0">
            <a:off x="10219766" y="827492"/>
            <a:ext cx="669900" cy="658500"/>
          </a:xfrm>
          <a:custGeom>
            <a:avLst/>
            <a:gdLst/>
            <a:ahLst/>
            <a:cxnLst/>
            <a:rect r="r" b="b" t="t" l="l"/>
            <a:pathLst>
              <a:path h="658500" w="669900">
                <a:moveTo>
                  <a:pt x="0" y="0"/>
                </a:moveTo>
                <a:lnTo>
                  <a:pt x="669900" y="0"/>
                </a:lnTo>
                <a:lnTo>
                  <a:pt x="669900" y="658500"/>
                </a:lnTo>
                <a:lnTo>
                  <a:pt x="0" y="658500"/>
                </a:lnTo>
                <a:lnTo>
                  <a:pt x="0" y="0"/>
                </a:lnTo>
                <a:close/>
              </a:path>
            </a:pathLst>
          </a:custGeom>
          <a:blipFill>
            <a:blip r:embed="rId4"/>
            <a:stretch>
              <a:fillRect l="-23674" t="0" r="-23773" b="0"/>
            </a:stretch>
          </a:blipFill>
        </p:spPr>
      </p:sp>
      <p:sp>
        <p:nvSpPr>
          <p:cNvPr name="TextBox 5" id="5"/>
          <p:cNvSpPr txBox="true"/>
          <p:nvPr/>
        </p:nvSpPr>
        <p:spPr>
          <a:xfrm rot="0">
            <a:off x="10147861" y="2009705"/>
            <a:ext cx="6968550" cy="3058350"/>
          </a:xfrm>
          <a:prstGeom prst="rect">
            <a:avLst/>
          </a:prstGeom>
        </p:spPr>
        <p:txBody>
          <a:bodyPr anchor="t" rtlCol="false" tIns="0" lIns="0" bIns="0" rIns="0">
            <a:spAutoFit/>
          </a:bodyPr>
          <a:lstStyle/>
          <a:p>
            <a:pPr algn="l">
              <a:lnSpc>
                <a:spcPts val="7200"/>
              </a:lnSpc>
            </a:pPr>
            <a:r>
              <a:rPr lang="en-US" sz="6000">
                <a:solidFill>
                  <a:srgbClr val="1E2D31"/>
                </a:solidFill>
                <a:latin typeface="Playfair Display Bold"/>
              </a:rPr>
              <a:t>Évolutions Futures</a:t>
            </a:r>
          </a:p>
        </p:txBody>
      </p:sp>
      <p:sp>
        <p:nvSpPr>
          <p:cNvPr name="TextBox 6" id="6"/>
          <p:cNvSpPr txBox="true"/>
          <p:nvPr/>
        </p:nvSpPr>
        <p:spPr>
          <a:xfrm rot="0">
            <a:off x="9528725" y="3233200"/>
            <a:ext cx="8427150" cy="6701625"/>
          </a:xfrm>
          <a:prstGeom prst="rect">
            <a:avLst/>
          </a:prstGeom>
        </p:spPr>
        <p:txBody>
          <a:bodyPr anchor="t" rtlCol="false" tIns="0" lIns="0" bIns="0" rIns="0">
            <a:spAutoFit/>
          </a:bodyPr>
          <a:lstStyle/>
          <a:p>
            <a:pPr algn="l">
              <a:lnSpc>
                <a:spcPts val="5244"/>
              </a:lnSpc>
            </a:pPr>
            <a:r>
              <a:rPr lang="en-US" sz="3800">
                <a:solidFill>
                  <a:srgbClr val="1E2D31"/>
                </a:solidFill>
                <a:latin typeface="Lato Bold"/>
              </a:rPr>
              <a:t>Stratégies pour l'Avenir: </a:t>
            </a:r>
          </a:p>
          <a:p>
            <a:pPr algn="l" marL="1132840" indent="-566420" lvl="1">
              <a:lnSpc>
                <a:spcPts val="5244"/>
              </a:lnSpc>
              <a:buFont typeface="Arial"/>
              <a:buChar char="•"/>
            </a:pPr>
            <a:r>
              <a:rPr lang="en-US" sz="3800">
                <a:solidFill>
                  <a:srgbClr val="1E2D31"/>
                </a:solidFill>
                <a:latin typeface="Lato"/>
              </a:rPr>
              <a:t>Mise en place d'une équipe de maintenance dédiée pour assurer des mises à jour régulières et des correctifs de sécurité.</a:t>
            </a:r>
          </a:p>
          <a:p>
            <a:pPr algn="l" marL="1132840" indent="-566420" lvl="1">
              <a:lnSpc>
                <a:spcPts val="5244"/>
              </a:lnSpc>
              <a:buFont typeface="Arial"/>
              <a:buChar char="•"/>
            </a:pPr>
            <a:r>
              <a:rPr lang="en-US" sz="3800">
                <a:solidFill>
                  <a:srgbClr val="1E2D31"/>
                </a:solidFill>
                <a:latin typeface="Lato"/>
              </a:rPr>
              <a:t>Collecte continue des retours utilisateurs pour guider le développement de nouvelles fonctionnalités et améliorations.</a:t>
            </a:r>
          </a:p>
        </p:txBody>
      </p:sp>
      <p:sp>
        <p:nvSpPr>
          <p:cNvPr name="TextBox 7" id="7"/>
          <p:cNvSpPr txBox="true"/>
          <p:nvPr/>
        </p:nvSpPr>
        <p:spPr>
          <a:xfrm rot="0">
            <a:off x="11023311" y="914642"/>
            <a:ext cx="5829750" cy="447075"/>
          </a:xfrm>
          <a:prstGeom prst="rect">
            <a:avLst/>
          </a:prstGeom>
        </p:spPr>
        <p:txBody>
          <a:bodyPr anchor="t" rtlCol="false" tIns="0" lIns="0" bIns="0" rIns="0">
            <a:spAutoFit/>
          </a:bodyPr>
          <a:lstStyle/>
          <a:p>
            <a:pPr algn="l">
              <a:lnSpc>
                <a:spcPts val="2640"/>
              </a:lnSpc>
            </a:pPr>
            <a:r>
              <a:rPr lang="en-US" sz="2200">
                <a:solidFill>
                  <a:srgbClr val="1E2D31"/>
                </a:solidFill>
                <a:latin typeface="Lato"/>
              </a:rPr>
              <a:t>Menu Maker by Qwenta</a:t>
            </a:r>
          </a:p>
        </p:txBody>
      </p:sp>
      <p:grpSp>
        <p:nvGrpSpPr>
          <p:cNvPr name="Group 8" id="8"/>
          <p:cNvGrpSpPr/>
          <p:nvPr/>
        </p:nvGrpSpPr>
        <p:grpSpPr>
          <a:xfrm rot="0">
            <a:off x="229525" y="2096025"/>
            <a:ext cx="8825250" cy="6302250"/>
            <a:chOff x="0" y="0"/>
            <a:chExt cx="11767000" cy="8403000"/>
          </a:xfrm>
        </p:grpSpPr>
        <p:sp>
          <p:nvSpPr>
            <p:cNvPr name="Freeform 9" id="9"/>
            <p:cNvSpPr/>
            <p:nvPr/>
          </p:nvSpPr>
          <p:spPr>
            <a:xfrm flipH="false" flipV="false" rot="0">
              <a:off x="12700" y="12700"/>
              <a:ext cx="11741658" cy="8377555"/>
            </a:xfrm>
            <a:custGeom>
              <a:avLst/>
              <a:gdLst/>
              <a:ahLst/>
              <a:cxnLst/>
              <a:rect r="r" b="b" t="t" l="l"/>
              <a:pathLst>
                <a:path h="8377555" w="11741658">
                  <a:moveTo>
                    <a:pt x="0" y="0"/>
                  </a:moveTo>
                  <a:lnTo>
                    <a:pt x="11741658" y="0"/>
                  </a:lnTo>
                  <a:lnTo>
                    <a:pt x="11741658" y="8377555"/>
                  </a:lnTo>
                  <a:lnTo>
                    <a:pt x="0" y="8377555"/>
                  </a:lnTo>
                  <a:close/>
                </a:path>
              </a:pathLst>
            </a:custGeom>
            <a:solidFill>
              <a:srgbClr val="BFC7CA"/>
            </a:solidFill>
          </p:spPr>
        </p:sp>
        <p:sp>
          <p:nvSpPr>
            <p:cNvPr name="Freeform 10" id="10"/>
            <p:cNvSpPr/>
            <p:nvPr/>
          </p:nvSpPr>
          <p:spPr>
            <a:xfrm flipH="false" flipV="false" rot="0">
              <a:off x="0" y="0"/>
              <a:ext cx="11767058" cy="8402955"/>
            </a:xfrm>
            <a:custGeom>
              <a:avLst/>
              <a:gdLst/>
              <a:ahLst/>
              <a:cxnLst/>
              <a:rect r="r" b="b" t="t" l="l"/>
              <a:pathLst>
                <a:path h="8402955" w="11767058">
                  <a:moveTo>
                    <a:pt x="12700" y="0"/>
                  </a:moveTo>
                  <a:lnTo>
                    <a:pt x="11754358" y="0"/>
                  </a:lnTo>
                  <a:cubicBezTo>
                    <a:pt x="11761343" y="0"/>
                    <a:pt x="11767058" y="5715"/>
                    <a:pt x="11767058" y="12700"/>
                  </a:cubicBezTo>
                  <a:lnTo>
                    <a:pt x="11767058" y="8390255"/>
                  </a:lnTo>
                  <a:cubicBezTo>
                    <a:pt x="11767058" y="8397240"/>
                    <a:pt x="11761343" y="8402955"/>
                    <a:pt x="11754358" y="8402955"/>
                  </a:cubicBezTo>
                  <a:lnTo>
                    <a:pt x="12700" y="8402955"/>
                  </a:lnTo>
                  <a:cubicBezTo>
                    <a:pt x="5715" y="8402955"/>
                    <a:pt x="0" y="8397240"/>
                    <a:pt x="0" y="8390255"/>
                  </a:cubicBezTo>
                  <a:lnTo>
                    <a:pt x="0" y="12700"/>
                  </a:lnTo>
                  <a:cubicBezTo>
                    <a:pt x="0" y="5715"/>
                    <a:pt x="5715" y="0"/>
                    <a:pt x="12700" y="0"/>
                  </a:cubicBezTo>
                  <a:moveTo>
                    <a:pt x="12700" y="25400"/>
                  </a:moveTo>
                  <a:lnTo>
                    <a:pt x="12700" y="12700"/>
                  </a:lnTo>
                  <a:lnTo>
                    <a:pt x="25400" y="12700"/>
                  </a:lnTo>
                  <a:lnTo>
                    <a:pt x="25400" y="8390255"/>
                  </a:lnTo>
                  <a:lnTo>
                    <a:pt x="12700" y="8390255"/>
                  </a:lnTo>
                  <a:lnTo>
                    <a:pt x="12700" y="8377555"/>
                  </a:lnTo>
                  <a:lnTo>
                    <a:pt x="11754358" y="8377555"/>
                  </a:lnTo>
                  <a:lnTo>
                    <a:pt x="11754358" y="8390255"/>
                  </a:lnTo>
                  <a:lnTo>
                    <a:pt x="11741658" y="8390255"/>
                  </a:lnTo>
                  <a:lnTo>
                    <a:pt x="11741658" y="12700"/>
                  </a:lnTo>
                  <a:lnTo>
                    <a:pt x="11754358" y="12700"/>
                  </a:lnTo>
                  <a:lnTo>
                    <a:pt x="11754358" y="25400"/>
                  </a:lnTo>
                  <a:lnTo>
                    <a:pt x="12700" y="25400"/>
                  </a:lnTo>
                  <a:close/>
                </a:path>
              </a:pathLst>
            </a:custGeom>
            <a:solidFill>
              <a:srgbClr val="1E2D31"/>
            </a:solidFill>
          </p:spPr>
        </p:sp>
      </p:grpSp>
      <p:sp>
        <p:nvSpPr>
          <p:cNvPr name="Freeform 11" id="11"/>
          <p:cNvSpPr/>
          <p:nvPr/>
        </p:nvSpPr>
        <p:spPr>
          <a:xfrm flipH="false" flipV="false" rot="0">
            <a:off x="437426" y="2573402"/>
            <a:ext cx="8416950" cy="5554900"/>
          </a:xfrm>
          <a:custGeom>
            <a:avLst/>
            <a:gdLst/>
            <a:ahLst/>
            <a:cxnLst/>
            <a:rect r="r" b="b" t="t" l="l"/>
            <a:pathLst>
              <a:path h="5554900" w="8416950">
                <a:moveTo>
                  <a:pt x="0" y="0"/>
                </a:moveTo>
                <a:lnTo>
                  <a:pt x="8416950" y="0"/>
                </a:lnTo>
                <a:lnTo>
                  <a:pt x="8416950" y="5554900"/>
                </a:lnTo>
                <a:lnTo>
                  <a:pt x="0" y="5554900"/>
                </a:lnTo>
                <a:lnTo>
                  <a:pt x="0" y="0"/>
                </a:lnTo>
                <a:close/>
              </a:path>
            </a:pathLst>
          </a:custGeom>
          <a:blipFill>
            <a:blip r:embed="rId5"/>
            <a:stretch>
              <a:fillRect l="0" t="0" r="0" b="0"/>
            </a:stretch>
          </a:blipFill>
        </p:spPr>
      </p:sp>
      <p:sp>
        <p:nvSpPr>
          <p:cNvPr name="Freeform 12" id="12"/>
          <p:cNvSpPr/>
          <p:nvPr/>
        </p:nvSpPr>
        <p:spPr>
          <a:xfrm flipH="false" flipV="false" rot="0">
            <a:off x="15199900" y="9658700"/>
            <a:ext cx="3088098" cy="783800"/>
          </a:xfrm>
          <a:custGeom>
            <a:avLst/>
            <a:gdLst/>
            <a:ahLst/>
            <a:cxnLst/>
            <a:rect r="r" b="b" t="t" l="l"/>
            <a:pathLst>
              <a:path h="783800" w="3088098">
                <a:moveTo>
                  <a:pt x="0" y="0"/>
                </a:moveTo>
                <a:lnTo>
                  <a:pt x="3088098" y="0"/>
                </a:lnTo>
                <a:lnTo>
                  <a:pt x="3088098" y="783800"/>
                </a:lnTo>
                <a:lnTo>
                  <a:pt x="0" y="783800"/>
                </a:lnTo>
                <a:lnTo>
                  <a:pt x="0" y="0"/>
                </a:lnTo>
                <a:close/>
              </a:path>
            </a:pathLst>
          </a:custGeom>
          <a:blipFill>
            <a:blip r:embed="rId6"/>
            <a:stretch>
              <a:fillRect l="0" t="-30074" r="0" b="-30074"/>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B7B7B7"/>
        </a:solidFill>
      </p:bgPr>
    </p:bg>
    <p:spTree>
      <p:nvGrpSpPr>
        <p:cNvPr id="1" name=""/>
        <p:cNvGrpSpPr/>
        <p:nvPr/>
      </p:nvGrpSpPr>
      <p:grpSpPr>
        <a:xfrm>
          <a:off x="0" y="0"/>
          <a:ext cx="0" cy="0"/>
          <a:chOff x="0" y="0"/>
          <a:chExt cx="0" cy="0"/>
        </a:xfrm>
      </p:grpSpPr>
      <p:sp>
        <p:nvSpPr>
          <p:cNvPr name="Freeform 2" id="2" descr="Dessus de table en marbre"/>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61" r="0" b="-9280"/>
            </a:stretch>
          </a:blipFill>
        </p:spPr>
      </p:sp>
      <p:grpSp>
        <p:nvGrpSpPr>
          <p:cNvPr name="Group 3" id="3"/>
          <p:cNvGrpSpPr/>
          <p:nvPr/>
        </p:nvGrpSpPr>
        <p:grpSpPr>
          <a:xfrm rot="386102">
            <a:off x="11159696" y="728900"/>
            <a:ext cx="6204692" cy="4209700"/>
            <a:chOff x="0" y="0"/>
            <a:chExt cx="8272923" cy="5612933"/>
          </a:xfrm>
        </p:grpSpPr>
        <p:sp>
          <p:nvSpPr>
            <p:cNvPr name="Freeform 4" id="4"/>
            <p:cNvSpPr/>
            <p:nvPr/>
          </p:nvSpPr>
          <p:spPr>
            <a:xfrm flipH="false" flipV="false" rot="0">
              <a:off x="0" y="0"/>
              <a:ext cx="8272907" cy="5612892"/>
            </a:xfrm>
            <a:custGeom>
              <a:avLst/>
              <a:gdLst/>
              <a:ahLst/>
              <a:cxnLst/>
              <a:rect r="r" b="b" t="t" l="l"/>
              <a:pathLst>
                <a:path h="5612892" w="8272907">
                  <a:moveTo>
                    <a:pt x="0" y="0"/>
                  </a:moveTo>
                  <a:lnTo>
                    <a:pt x="8272907" y="0"/>
                  </a:lnTo>
                  <a:lnTo>
                    <a:pt x="8272907" y="5612892"/>
                  </a:lnTo>
                  <a:lnTo>
                    <a:pt x="0" y="5612892"/>
                  </a:lnTo>
                  <a:close/>
                </a:path>
              </a:pathLst>
            </a:custGeom>
            <a:solidFill>
              <a:srgbClr val="FFFFFF"/>
            </a:solidFill>
          </p:spPr>
        </p:sp>
      </p:grpSp>
      <p:sp>
        <p:nvSpPr>
          <p:cNvPr name="Freeform 5" id="5" descr="offset_comp_312269.jpg"/>
          <p:cNvSpPr/>
          <p:nvPr/>
        </p:nvSpPr>
        <p:spPr>
          <a:xfrm flipH="false" flipV="false" rot="389522">
            <a:off x="11283732" y="856388"/>
            <a:ext cx="5957656" cy="3970762"/>
          </a:xfrm>
          <a:custGeom>
            <a:avLst/>
            <a:gdLst/>
            <a:ahLst/>
            <a:cxnLst/>
            <a:rect r="r" b="b" t="t" l="l"/>
            <a:pathLst>
              <a:path h="3970762" w="5957656">
                <a:moveTo>
                  <a:pt x="0" y="0"/>
                </a:moveTo>
                <a:lnTo>
                  <a:pt x="5957656" y="0"/>
                </a:lnTo>
                <a:lnTo>
                  <a:pt x="5957656" y="3970762"/>
                </a:lnTo>
                <a:lnTo>
                  <a:pt x="0" y="3970762"/>
                </a:lnTo>
                <a:lnTo>
                  <a:pt x="0" y="0"/>
                </a:lnTo>
                <a:close/>
              </a:path>
            </a:pathLst>
          </a:custGeom>
          <a:blipFill>
            <a:blip r:embed="rId4"/>
            <a:stretch>
              <a:fillRect l="0" t="-62536" r="-27" b="-62536"/>
            </a:stretch>
          </a:blipFill>
        </p:spPr>
      </p:sp>
      <p:grpSp>
        <p:nvGrpSpPr>
          <p:cNvPr name="Group 6" id="6"/>
          <p:cNvGrpSpPr/>
          <p:nvPr/>
        </p:nvGrpSpPr>
        <p:grpSpPr>
          <a:xfrm rot="-343454">
            <a:off x="841636" y="1379816"/>
            <a:ext cx="6021626" cy="4092768"/>
            <a:chOff x="0" y="0"/>
            <a:chExt cx="8028835" cy="5457024"/>
          </a:xfrm>
        </p:grpSpPr>
        <p:sp>
          <p:nvSpPr>
            <p:cNvPr name="Freeform 7" id="7"/>
            <p:cNvSpPr/>
            <p:nvPr/>
          </p:nvSpPr>
          <p:spPr>
            <a:xfrm flipH="false" flipV="false" rot="0">
              <a:off x="0" y="0"/>
              <a:ext cx="8028813" cy="5457063"/>
            </a:xfrm>
            <a:custGeom>
              <a:avLst/>
              <a:gdLst/>
              <a:ahLst/>
              <a:cxnLst/>
              <a:rect r="r" b="b" t="t" l="l"/>
              <a:pathLst>
                <a:path h="5457063" w="8028813">
                  <a:moveTo>
                    <a:pt x="0" y="0"/>
                  </a:moveTo>
                  <a:lnTo>
                    <a:pt x="8028813" y="0"/>
                  </a:lnTo>
                  <a:lnTo>
                    <a:pt x="8028813" y="5457063"/>
                  </a:lnTo>
                  <a:lnTo>
                    <a:pt x="0" y="5457063"/>
                  </a:lnTo>
                  <a:close/>
                </a:path>
              </a:pathLst>
            </a:custGeom>
            <a:solidFill>
              <a:srgbClr val="FFFFFF"/>
            </a:solidFill>
          </p:spPr>
        </p:sp>
      </p:grpSp>
      <p:sp>
        <p:nvSpPr>
          <p:cNvPr name="Freeform 8" id="8" descr="offset_comp_470796.jpg"/>
          <p:cNvSpPr/>
          <p:nvPr/>
        </p:nvSpPr>
        <p:spPr>
          <a:xfrm flipH="false" flipV="false" rot="-340479">
            <a:off x="949434" y="1490888"/>
            <a:ext cx="5800788" cy="3866224"/>
          </a:xfrm>
          <a:custGeom>
            <a:avLst/>
            <a:gdLst/>
            <a:ahLst/>
            <a:cxnLst/>
            <a:rect r="r" b="b" t="t" l="l"/>
            <a:pathLst>
              <a:path h="3866224" w="5800788">
                <a:moveTo>
                  <a:pt x="0" y="0"/>
                </a:moveTo>
                <a:lnTo>
                  <a:pt x="5800788" y="0"/>
                </a:lnTo>
                <a:lnTo>
                  <a:pt x="5800788" y="3866224"/>
                </a:lnTo>
                <a:lnTo>
                  <a:pt x="0" y="3866224"/>
                </a:lnTo>
                <a:lnTo>
                  <a:pt x="0" y="0"/>
                </a:lnTo>
                <a:close/>
              </a:path>
            </a:pathLst>
          </a:custGeom>
          <a:blipFill>
            <a:blip r:embed="rId5"/>
            <a:stretch>
              <a:fillRect l="0" t="-69" r="0" b="-95"/>
            </a:stretch>
          </a:blipFill>
        </p:spPr>
      </p:sp>
      <p:grpSp>
        <p:nvGrpSpPr>
          <p:cNvPr name="Group 9" id="9"/>
          <p:cNvGrpSpPr/>
          <p:nvPr/>
        </p:nvGrpSpPr>
        <p:grpSpPr>
          <a:xfrm rot="250558">
            <a:off x="11020230" y="4350906"/>
            <a:ext cx="4309240" cy="5264454"/>
            <a:chOff x="0" y="0"/>
            <a:chExt cx="5745653" cy="7019272"/>
          </a:xfrm>
        </p:grpSpPr>
        <p:sp>
          <p:nvSpPr>
            <p:cNvPr name="Freeform 10" id="10"/>
            <p:cNvSpPr/>
            <p:nvPr/>
          </p:nvSpPr>
          <p:spPr>
            <a:xfrm flipH="false" flipV="false" rot="0">
              <a:off x="0" y="0"/>
              <a:ext cx="5745607" cy="7019290"/>
            </a:xfrm>
            <a:custGeom>
              <a:avLst/>
              <a:gdLst/>
              <a:ahLst/>
              <a:cxnLst/>
              <a:rect r="r" b="b" t="t" l="l"/>
              <a:pathLst>
                <a:path h="7019290" w="5745607">
                  <a:moveTo>
                    <a:pt x="0" y="0"/>
                  </a:moveTo>
                  <a:lnTo>
                    <a:pt x="5745607" y="0"/>
                  </a:lnTo>
                  <a:lnTo>
                    <a:pt x="5745607" y="7019290"/>
                  </a:lnTo>
                  <a:lnTo>
                    <a:pt x="0" y="7019290"/>
                  </a:lnTo>
                  <a:close/>
                </a:path>
              </a:pathLst>
            </a:custGeom>
            <a:solidFill>
              <a:srgbClr val="FFFFFF"/>
            </a:solidFill>
          </p:spPr>
        </p:sp>
      </p:grpSp>
      <p:sp>
        <p:nvSpPr>
          <p:cNvPr name="Freeform 11" id="11" descr="offset_comp_461903.jpg"/>
          <p:cNvSpPr/>
          <p:nvPr/>
        </p:nvSpPr>
        <p:spPr>
          <a:xfrm flipH="false" flipV="false" rot="250830">
            <a:off x="11114164" y="4444672"/>
            <a:ext cx="4121360" cy="5076962"/>
          </a:xfrm>
          <a:custGeom>
            <a:avLst/>
            <a:gdLst/>
            <a:ahLst/>
            <a:cxnLst/>
            <a:rect r="r" b="b" t="t" l="l"/>
            <a:pathLst>
              <a:path h="5076962" w="4121360">
                <a:moveTo>
                  <a:pt x="0" y="0"/>
                </a:moveTo>
                <a:lnTo>
                  <a:pt x="4121360" y="0"/>
                </a:lnTo>
                <a:lnTo>
                  <a:pt x="4121360" y="5076962"/>
                </a:lnTo>
                <a:lnTo>
                  <a:pt x="0" y="5076962"/>
                </a:lnTo>
                <a:lnTo>
                  <a:pt x="0" y="0"/>
                </a:lnTo>
                <a:close/>
              </a:path>
            </a:pathLst>
          </a:custGeom>
          <a:blipFill>
            <a:blip r:embed="rId6"/>
            <a:stretch>
              <a:fillRect l="-42387" t="0" r="-42387" b="-17"/>
            </a:stretch>
          </a:blipFill>
        </p:spPr>
      </p:sp>
      <p:grpSp>
        <p:nvGrpSpPr>
          <p:cNvPr name="Group 12" id="12"/>
          <p:cNvGrpSpPr/>
          <p:nvPr/>
        </p:nvGrpSpPr>
        <p:grpSpPr>
          <a:xfrm rot="355275">
            <a:off x="1283878" y="5291986"/>
            <a:ext cx="5699810" cy="3850940"/>
            <a:chOff x="0" y="0"/>
            <a:chExt cx="7599747" cy="5134587"/>
          </a:xfrm>
        </p:grpSpPr>
        <p:sp>
          <p:nvSpPr>
            <p:cNvPr name="Freeform 13" id="13"/>
            <p:cNvSpPr/>
            <p:nvPr/>
          </p:nvSpPr>
          <p:spPr>
            <a:xfrm flipH="false" flipV="false" rot="0">
              <a:off x="0" y="0"/>
              <a:ext cx="7599807" cy="5134610"/>
            </a:xfrm>
            <a:custGeom>
              <a:avLst/>
              <a:gdLst/>
              <a:ahLst/>
              <a:cxnLst/>
              <a:rect r="r" b="b" t="t" l="l"/>
              <a:pathLst>
                <a:path h="5134610" w="7599807">
                  <a:moveTo>
                    <a:pt x="0" y="0"/>
                  </a:moveTo>
                  <a:lnTo>
                    <a:pt x="7599807" y="0"/>
                  </a:lnTo>
                  <a:lnTo>
                    <a:pt x="7599807" y="5134610"/>
                  </a:lnTo>
                  <a:lnTo>
                    <a:pt x="0" y="5134610"/>
                  </a:lnTo>
                  <a:close/>
                </a:path>
              </a:pathLst>
            </a:custGeom>
            <a:solidFill>
              <a:srgbClr val="FFFFFF"/>
            </a:solidFill>
          </p:spPr>
        </p:sp>
      </p:grpSp>
      <p:sp>
        <p:nvSpPr>
          <p:cNvPr name="Freeform 14" id="14" descr="offset_comp_5803.jpg"/>
          <p:cNvSpPr/>
          <p:nvPr/>
        </p:nvSpPr>
        <p:spPr>
          <a:xfrm flipH="false" flipV="false" rot="358626">
            <a:off x="1383932" y="5400430"/>
            <a:ext cx="5492970" cy="3661056"/>
          </a:xfrm>
          <a:custGeom>
            <a:avLst/>
            <a:gdLst/>
            <a:ahLst/>
            <a:cxnLst/>
            <a:rect r="r" b="b" t="t" l="l"/>
            <a:pathLst>
              <a:path h="3661056" w="5492970">
                <a:moveTo>
                  <a:pt x="0" y="0"/>
                </a:moveTo>
                <a:lnTo>
                  <a:pt x="5492970" y="0"/>
                </a:lnTo>
                <a:lnTo>
                  <a:pt x="5492970" y="3661056"/>
                </a:lnTo>
                <a:lnTo>
                  <a:pt x="0" y="3661056"/>
                </a:lnTo>
                <a:lnTo>
                  <a:pt x="0" y="0"/>
                </a:lnTo>
                <a:close/>
              </a:path>
            </a:pathLst>
          </a:custGeom>
          <a:blipFill>
            <a:blip r:embed="rId7"/>
            <a:stretch>
              <a:fillRect l="0" t="-9" r="0" b="-36"/>
            </a:stretch>
          </a:blipFill>
        </p:spPr>
      </p:sp>
      <p:grpSp>
        <p:nvGrpSpPr>
          <p:cNvPr name="Group 15" id="15"/>
          <p:cNvGrpSpPr/>
          <p:nvPr/>
        </p:nvGrpSpPr>
        <p:grpSpPr>
          <a:xfrm rot="-189821">
            <a:off x="6419276" y="2074092"/>
            <a:ext cx="5196720" cy="6310170"/>
            <a:chOff x="0" y="0"/>
            <a:chExt cx="6928960" cy="8413560"/>
          </a:xfrm>
        </p:grpSpPr>
        <p:sp>
          <p:nvSpPr>
            <p:cNvPr name="Freeform 16" id="16"/>
            <p:cNvSpPr/>
            <p:nvPr/>
          </p:nvSpPr>
          <p:spPr>
            <a:xfrm flipH="false" flipV="false" rot="0">
              <a:off x="0" y="0"/>
              <a:ext cx="6928993" cy="8413623"/>
            </a:xfrm>
            <a:custGeom>
              <a:avLst/>
              <a:gdLst/>
              <a:ahLst/>
              <a:cxnLst/>
              <a:rect r="r" b="b" t="t" l="l"/>
              <a:pathLst>
                <a:path h="8413623" w="6928993">
                  <a:moveTo>
                    <a:pt x="0" y="0"/>
                  </a:moveTo>
                  <a:lnTo>
                    <a:pt x="6928993" y="0"/>
                  </a:lnTo>
                  <a:lnTo>
                    <a:pt x="6928993" y="8413623"/>
                  </a:lnTo>
                  <a:lnTo>
                    <a:pt x="0" y="8413623"/>
                  </a:lnTo>
                  <a:close/>
                </a:path>
              </a:pathLst>
            </a:custGeom>
            <a:solidFill>
              <a:srgbClr val="FFFFFF"/>
            </a:solidFill>
          </p:spPr>
        </p:sp>
      </p:grpSp>
      <p:sp>
        <p:nvSpPr>
          <p:cNvPr name="Freeform 17" id="17" descr="offset_comp_423228.jpg"/>
          <p:cNvSpPr/>
          <p:nvPr/>
        </p:nvSpPr>
        <p:spPr>
          <a:xfrm flipH="false" flipV="false" rot="-190117">
            <a:off x="6520196" y="2193758"/>
            <a:ext cx="4981538" cy="6072684"/>
          </a:xfrm>
          <a:custGeom>
            <a:avLst/>
            <a:gdLst/>
            <a:ahLst/>
            <a:cxnLst/>
            <a:rect r="r" b="b" t="t" l="l"/>
            <a:pathLst>
              <a:path h="6072684" w="4981538">
                <a:moveTo>
                  <a:pt x="0" y="0"/>
                </a:moveTo>
                <a:lnTo>
                  <a:pt x="4981538" y="0"/>
                </a:lnTo>
                <a:lnTo>
                  <a:pt x="4981538" y="6072684"/>
                </a:lnTo>
                <a:lnTo>
                  <a:pt x="0" y="6072684"/>
                </a:lnTo>
                <a:lnTo>
                  <a:pt x="0" y="0"/>
                </a:lnTo>
                <a:close/>
              </a:path>
            </a:pathLst>
          </a:custGeom>
          <a:blipFill>
            <a:blip r:embed="rId8"/>
            <a:stretch>
              <a:fillRect l="0" t="-11519" r="-21" b="-11529"/>
            </a:stretch>
          </a:blipFill>
        </p:spPr>
      </p:sp>
      <p:sp>
        <p:nvSpPr>
          <p:cNvPr name="Freeform 18" id="18" descr="Nappe à carreaux bleus dans l'angle inférieur gauche"/>
          <p:cNvSpPr/>
          <p:nvPr/>
        </p:nvSpPr>
        <p:spPr>
          <a:xfrm flipH="false" flipV="false" rot="5400000">
            <a:off x="1899500" y="-1899500"/>
            <a:ext cx="2856200" cy="6655200"/>
          </a:xfrm>
          <a:custGeom>
            <a:avLst/>
            <a:gdLst/>
            <a:ahLst/>
            <a:cxnLst/>
            <a:rect r="r" b="b" t="t" l="l"/>
            <a:pathLst>
              <a:path h="6655200" w="2856200">
                <a:moveTo>
                  <a:pt x="0" y="0"/>
                </a:moveTo>
                <a:lnTo>
                  <a:pt x="2856200" y="0"/>
                </a:lnTo>
                <a:lnTo>
                  <a:pt x="2856200" y="6655200"/>
                </a:lnTo>
                <a:lnTo>
                  <a:pt x="0" y="6655200"/>
                </a:lnTo>
                <a:lnTo>
                  <a:pt x="0" y="0"/>
                </a:lnTo>
                <a:close/>
              </a:path>
            </a:pathLst>
          </a:custGeom>
          <a:blipFill>
            <a:blip r:embed="rId9"/>
            <a:stretch>
              <a:fillRect l="-127418" t="4399" r="31308" b="-33882"/>
            </a:stretch>
          </a:blipFill>
        </p:spPr>
      </p:sp>
      <p:sp>
        <p:nvSpPr>
          <p:cNvPr name="Freeform 19" id="19"/>
          <p:cNvSpPr/>
          <p:nvPr/>
        </p:nvSpPr>
        <p:spPr>
          <a:xfrm flipH="false" flipV="false" rot="0">
            <a:off x="3228300" y="1935500"/>
            <a:ext cx="11831398" cy="5771300"/>
          </a:xfrm>
          <a:custGeom>
            <a:avLst/>
            <a:gdLst/>
            <a:ahLst/>
            <a:cxnLst/>
            <a:rect r="r" b="b" t="t" l="l"/>
            <a:pathLst>
              <a:path h="5771300" w="11831398">
                <a:moveTo>
                  <a:pt x="0" y="0"/>
                </a:moveTo>
                <a:lnTo>
                  <a:pt x="11831398" y="0"/>
                </a:lnTo>
                <a:lnTo>
                  <a:pt x="11831398" y="5771300"/>
                </a:lnTo>
                <a:lnTo>
                  <a:pt x="0" y="5771300"/>
                </a:lnTo>
                <a:lnTo>
                  <a:pt x="0" y="0"/>
                </a:lnTo>
                <a:close/>
              </a:path>
            </a:pathLst>
          </a:custGeom>
          <a:blipFill>
            <a:blip r:embed="rId10"/>
            <a:stretch>
              <a:fillRect l="-10002" t="0" r="-10002" b="0"/>
            </a:stretch>
          </a:blipFill>
        </p:spPr>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44134"/>
        </a:solidFill>
      </p:bgPr>
    </p:bg>
    <p:spTree>
      <p:nvGrpSpPr>
        <p:cNvPr id="1" name=""/>
        <p:cNvGrpSpPr/>
        <p:nvPr/>
      </p:nvGrpSpPr>
      <p:grpSpPr>
        <a:xfrm>
          <a:off x="0" y="0"/>
          <a:ext cx="0" cy="0"/>
          <a:chOff x="0" y="0"/>
          <a:chExt cx="0" cy="0"/>
        </a:xfrm>
      </p:grpSpPr>
      <p:sp>
        <p:nvSpPr>
          <p:cNvPr name="Freeform 2" id="2" descr="Dessus de table en bois clair"/>
          <p:cNvSpPr/>
          <p:nvPr/>
        </p:nvSpPr>
        <p:spPr>
          <a:xfrm flipH="false" flipV="false" rot="0">
            <a:off x="0" y="250"/>
            <a:ext cx="18288000" cy="10286998"/>
          </a:xfrm>
          <a:custGeom>
            <a:avLst/>
            <a:gdLst/>
            <a:ahLst/>
            <a:cxnLst/>
            <a:rect r="r" b="b" t="t" l="l"/>
            <a:pathLst>
              <a:path h="10286998" w="18288000">
                <a:moveTo>
                  <a:pt x="0" y="0"/>
                </a:moveTo>
                <a:lnTo>
                  <a:pt x="18288000" y="0"/>
                </a:lnTo>
                <a:lnTo>
                  <a:pt x="18288000" y="10286998"/>
                </a:lnTo>
                <a:lnTo>
                  <a:pt x="0" y="10286998"/>
                </a:lnTo>
                <a:lnTo>
                  <a:pt x="0" y="0"/>
                </a:lnTo>
                <a:close/>
              </a:path>
            </a:pathLst>
          </a:custGeom>
          <a:blipFill>
            <a:blip r:embed="rId3"/>
            <a:stretch>
              <a:fillRect l="0" t="-12189" r="-12" b="-3309"/>
            </a:stretch>
          </a:blipFill>
        </p:spPr>
      </p:sp>
      <p:sp>
        <p:nvSpPr>
          <p:cNvPr name="Freeform 3" id="3" descr="Dessus de table en bois foncé"/>
          <p:cNvSpPr/>
          <p:nvPr/>
        </p:nvSpPr>
        <p:spPr>
          <a:xfrm flipH="false" flipV="false" rot="0">
            <a:off x="0" y="0"/>
            <a:ext cx="18288000" cy="10287006"/>
          </a:xfrm>
          <a:custGeom>
            <a:avLst/>
            <a:gdLst/>
            <a:ahLst/>
            <a:cxnLst/>
            <a:rect r="r" b="b" t="t" l="l"/>
            <a:pathLst>
              <a:path h="10287006" w="18288000">
                <a:moveTo>
                  <a:pt x="0" y="0"/>
                </a:moveTo>
                <a:lnTo>
                  <a:pt x="18288000" y="0"/>
                </a:lnTo>
                <a:lnTo>
                  <a:pt x="18288000" y="10287006"/>
                </a:lnTo>
                <a:lnTo>
                  <a:pt x="0" y="10287006"/>
                </a:lnTo>
                <a:lnTo>
                  <a:pt x="0" y="0"/>
                </a:lnTo>
                <a:close/>
              </a:path>
            </a:pathLst>
          </a:custGeom>
          <a:blipFill>
            <a:blip r:embed="rId4"/>
            <a:stretch>
              <a:fillRect l="0" t="-8869" r="0" b="-8890"/>
            </a:stretch>
          </a:blipFill>
        </p:spPr>
      </p:sp>
      <p:sp>
        <p:nvSpPr>
          <p:cNvPr name="AutoShape 4" id="4"/>
          <p:cNvSpPr/>
          <p:nvPr/>
        </p:nvSpPr>
        <p:spPr>
          <a:xfrm rot="4076">
            <a:off x="1176749" y="1207060"/>
            <a:ext cx="16066061" cy="0"/>
          </a:xfrm>
          <a:prstGeom prst="line">
            <a:avLst/>
          </a:prstGeom>
          <a:ln cap="rnd" w="9525">
            <a:solidFill>
              <a:srgbClr val="FFFFFF"/>
            </a:solidFill>
            <a:prstDash val="solid"/>
            <a:headEnd type="none" len="sm" w="sm"/>
            <a:tailEnd type="none" len="sm" w="sm"/>
          </a:ln>
        </p:spPr>
      </p:sp>
      <p:grpSp>
        <p:nvGrpSpPr>
          <p:cNvPr name="Group 5" id="5"/>
          <p:cNvGrpSpPr/>
          <p:nvPr/>
        </p:nvGrpSpPr>
        <p:grpSpPr>
          <a:xfrm rot="-406338">
            <a:off x="11296550" y="2148734"/>
            <a:ext cx="5947900" cy="4592216"/>
            <a:chOff x="0" y="0"/>
            <a:chExt cx="7930533" cy="6122955"/>
          </a:xfrm>
        </p:grpSpPr>
        <p:sp>
          <p:nvSpPr>
            <p:cNvPr name="Freeform 6" id="6"/>
            <p:cNvSpPr/>
            <p:nvPr/>
          </p:nvSpPr>
          <p:spPr>
            <a:xfrm flipH="false" flipV="false" rot="0">
              <a:off x="0" y="0"/>
              <a:ext cx="7930515" cy="6122924"/>
            </a:xfrm>
            <a:custGeom>
              <a:avLst/>
              <a:gdLst/>
              <a:ahLst/>
              <a:cxnLst/>
              <a:rect r="r" b="b" t="t" l="l"/>
              <a:pathLst>
                <a:path h="6122924" w="7930515">
                  <a:moveTo>
                    <a:pt x="0" y="0"/>
                  </a:moveTo>
                  <a:lnTo>
                    <a:pt x="7930515" y="0"/>
                  </a:lnTo>
                  <a:lnTo>
                    <a:pt x="7930515" y="6122924"/>
                  </a:lnTo>
                  <a:lnTo>
                    <a:pt x="0" y="6122924"/>
                  </a:lnTo>
                  <a:close/>
                </a:path>
              </a:pathLst>
            </a:custGeom>
            <a:solidFill>
              <a:srgbClr val="FFFFFF"/>
            </a:solidFill>
          </p:spPr>
        </p:sp>
      </p:grpSp>
      <p:sp>
        <p:nvSpPr>
          <p:cNvPr name="Freeform 7" id="7" descr="Nappe à carreaux bleus dans l'angle inférieur gauche"/>
          <p:cNvSpPr/>
          <p:nvPr/>
        </p:nvSpPr>
        <p:spPr>
          <a:xfrm flipH="false" flipV="false" rot="0">
            <a:off x="0" y="4568750"/>
            <a:ext cx="4819252" cy="5718254"/>
          </a:xfrm>
          <a:custGeom>
            <a:avLst/>
            <a:gdLst/>
            <a:ahLst/>
            <a:cxnLst/>
            <a:rect r="r" b="b" t="t" l="l"/>
            <a:pathLst>
              <a:path h="5718254" w="4819252">
                <a:moveTo>
                  <a:pt x="0" y="0"/>
                </a:moveTo>
                <a:lnTo>
                  <a:pt x="4819252" y="0"/>
                </a:lnTo>
                <a:lnTo>
                  <a:pt x="4819252" y="5718254"/>
                </a:lnTo>
                <a:lnTo>
                  <a:pt x="0" y="5718254"/>
                </a:lnTo>
                <a:lnTo>
                  <a:pt x="0" y="0"/>
                </a:lnTo>
                <a:close/>
              </a:path>
            </a:pathLst>
          </a:custGeom>
          <a:blipFill>
            <a:blip r:embed="rId5"/>
            <a:stretch>
              <a:fillRect l="-45618" t="3029" r="29389" b="-53730"/>
            </a:stretch>
          </a:blipFill>
        </p:spPr>
      </p:sp>
      <p:sp>
        <p:nvSpPr>
          <p:cNvPr name="TextBox 8" id="8"/>
          <p:cNvSpPr txBox="true"/>
          <p:nvPr/>
        </p:nvSpPr>
        <p:spPr>
          <a:xfrm rot="0">
            <a:off x="1074075" y="1226950"/>
            <a:ext cx="7978350" cy="4066275"/>
          </a:xfrm>
          <a:prstGeom prst="rect">
            <a:avLst/>
          </a:prstGeom>
        </p:spPr>
        <p:txBody>
          <a:bodyPr anchor="t" rtlCol="false" tIns="0" lIns="0" bIns="0" rIns="0">
            <a:spAutoFit/>
          </a:bodyPr>
          <a:lstStyle/>
          <a:p>
            <a:pPr algn="ctr">
              <a:lnSpc>
                <a:spcPts val="8832"/>
              </a:lnSpc>
            </a:pPr>
            <a:r>
              <a:rPr lang="en-US" sz="6400">
                <a:solidFill>
                  <a:srgbClr val="FCE5CD"/>
                </a:solidFill>
                <a:latin typeface="Arial Bold"/>
              </a:rPr>
              <a:t>Présentation de la Solution Technique</a:t>
            </a:r>
          </a:p>
        </p:txBody>
      </p:sp>
      <p:sp>
        <p:nvSpPr>
          <p:cNvPr name="Freeform 9" id="9"/>
          <p:cNvSpPr/>
          <p:nvPr/>
        </p:nvSpPr>
        <p:spPr>
          <a:xfrm flipH="false" flipV="false" rot="-395160">
            <a:off x="11393008" y="3038724"/>
            <a:ext cx="5754982" cy="2812254"/>
          </a:xfrm>
          <a:custGeom>
            <a:avLst/>
            <a:gdLst/>
            <a:ahLst/>
            <a:cxnLst/>
            <a:rect r="r" b="b" t="t" l="l"/>
            <a:pathLst>
              <a:path h="2812254" w="5754982">
                <a:moveTo>
                  <a:pt x="0" y="0"/>
                </a:moveTo>
                <a:lnTo>
                  <a:pt x="5754982" y="0"/>
                </a:lnTo>
                <a:lnTo>
                  <a:pt x="5754982" y="2812254"/>
                </a:lnTo>
                <a:lnTo>
                  <a:pt x="0" y="2812254"/>
                </a:lnTo>
                <a:lnTo>
                  <a:pt x="0" y="0"/>
                </a:lnTo>
                <a:close/>
              </a:path>
            </a:pathLst>
          </a:custGeom>
          <a:blipFill>
            <a:blip r:embed="rId6"/>
            <a:stretch>
              <a:fillRect l="0" t="-1198" r="0" b="-1198"/>
            </a:stretch>
          </a:blipFill>
        </p:spPr>
      </p:sp>
      <p:sp>
        <p:nvSpPr>
          <p:cNvPr name="Freeform 10" id="10"/>
          <p:cNvSpPr/>
          <p:nvPr/>
        </p:nvSpPr>
        <p:spPr>
          <a:xfrm flipH="false" flipV="false" rot="0">
            <a:off x="13468750" y="9167094"/>
            <a:ext cx="4819250" cy="1275410"/>
          </a:xfrm>
          <a:custGeom>
            <a:avLst/>
            <a:gdLst/>
            <a:ahLst/>
            <a:cxnLst/>
            <a:rect r="r" b="b" t="t" l="l"/>
            <a:pathLst>
              <a:path h="1275410" w="4819250">
                <a:moveTo>
                  <a:pt x="0" y="0"/>
                </a:moveTo>
                <a:lnTo>
                  <a:pt x="4819250" y="0"/>
                </a:lnTo>
                <a:lnTo>
                  <a:pt x="4819250" y="1275410"/>
                </a:lnTo>
                <a:lnTo>
                  <a:pt x="0" y="1275410"/>
                </a:lnTo>
                <a:lnTo>
                  <a:pt x="0" y="0"/>
                </a:lnTo>
                <a:close/>
              </a:path>
            </a:pathLst>
          </a:custGeom>
          <a:blipFill>
            <a:blip r:embed="rId7"/>
            <a:stretch>
              <a:fillRect l="0" t="-26796" r="0" b="-26796"/>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E0C00"/>
        </a:solidFill>
      </p:bgPr>
    </p:bg>
    <p:spTree>
      <p:nvGrpSpPr>
        <p:cNvPr id="1" name=""/>
        <p:cNvGrpSpPr/>
        <p:nvPr/>
      </p:nvGrpSpPr>
      <p:grpSpPr>
        <a:xfrm>
          <a:off x="0" y="0"/>
          <a:ext cx="0" cy="0"/>
          <a:chOff x="0" y="0"/>
          <a:chExt cx="0" cy="0"/>
        </a:xfrm>
      </p:grpSpPr>
      <p:sp>
        <p:nvSpPr>
          <p:cNvPr name="Freeform 2" id="2" descr="Dessus de table en bois clair"/>
          <p:cNvSpPr/>
          <p:nvPr/>
        </p:nvSpPr>
        <p:spPr>
          <a:xfrm flipH="false" flipV="false" rot="0">
            <a:off x="0" y="250"/>
            <a:ext cx="18288000" cy="10286998"/>
          </a:xfrm>
          <a:custGeom>
            <a:avLst/>
            <a:gdLst/>
            <a:ahLst/>
            <a:cxnLst/>
            <a:rect r="r" b="b" t="t" l="l"/>
            <a:pathLst>
              <a:path h="10286998" w="18288000">
                <a:moveTo>
                  <a:pt x="0" y="0"/>
                </a:moveTo>
                <a:lnTo>
                  <a:pt x="18288000" y="0"/>
                </a:lnTo>
                <a:lnTo>
                  <a:pt x="18288000" y="10286998"/>
                </a:lnTo>
                <a:lnTo>
                  <a:pt x="0" y="10286998"/>
                </a:lnTo>
                <a:lnTo>
                  <a:pt x="0" y="0"/>
                </a:lnTo>
                <a:close/>
              </a:path>
            </a:pathLst>
          </a:custGeom>
          <a:blipFill>
            <a:blip r:embed="rId3"/>
            <a:stretch>
              <a:fillRect l="0" t="-12189" r="-12" b="-3309"/>
            </a:stretch>
          </a:blipFill>
        </p:spPr>
      </p:sp>
      <p:sp>
        <p:nvSpPr>
          <p:cNvPr name="Freeform 3" id="3" descr="Nappe à carreaux bleus dans l'angle inférieur droit"/>
          <p:cNvSpPr/>
          <p:nvPr/>
        </p:nvSpPr>
        <p:spPr>
          <a:xfrm flipH="true" flipV="false" rot="0">
            <a:off x="13468750" y="4568750"/>
            <a:ext cx="4819252" cy="5718254"/>
          </a:xfrm>
          <a:custGeom>
            <a:avLst/>
            <a:gdLst/>
            <a:ahLst/>
            <a:cxnLst/>
            <a:rect r="r" b="b" t="t" l="l"/>
            <a:pathLst>
              <a:path h="5718254" w="4819252">
                <a:moveTo>
                  <a:pt x="4819252" y="0"/>
                </a:moveTo>
                <a:lnTo>
                  <a:pt x="0" y="0"/>
                </a:lnTo>
                <a:lnTo>
                  <a:pt x="0" y="5718254"/>
                </a:lnTo>
                <a:lnTo>
                  <a:pt x="4819252" y="5718254"/>
                </a:lnTo>
                <a:lnTo>
                  <a:pt x="4819252" y="0"/>
                </a:lnTo>
                <a:close/>
              </a:path>
            </a:pathLst>
          </a:custGeom>
          <a:blipFill>
            <a:blip r:embed="rId4"/>
            <a:stretch>
              <a:fillRect l="-45618" t="3029" r="29389" b="-53730"/>
            </a:stretch>
          </a:blipFill>
        </p:spPr>
      </p:sp>
      <p:sp>
        <p:nvSpPr>
          <p:cNvPr name="Freeform 4" id="4"/>
          <p:cNvSpPr/>
          <p:nvPr/>
        </p:nvSpPr>
        <p:spPr>
          <a:xfrm flipH="false" flipV="false" rot="0">
            <a:off x="8522450" y="2604450"/>
            <a:ext cx="9570150" cy="5383198"/>
          </a:xfrm>
          <a:custGeom>
            <a:avLst/>
            <a:gdLst/>
            <a:ahLst/>
            <a:cxnLst/>
            <a:rect r="r" b="b" t="t" l="l"/>
            <a:pathLst>
              <a:path h="5383198" w="9570150">
                <a:moveTo>
                  <a:pt x="0" y="0"/>
                </a:moveTo>
                <a:lnTo>
                  <a:pt x="9570150" y="0"/>
                </a:lnTo>
                <a:lnTo>
                  <a:pt x="9570150" y="5383198"/>
                </a:lnTo>
                <a:lnTo>
                  <a:pt x="0" y="5383198"/>
                </a:lnTo>
                <a:lnTo>
                  <a:pt x="0" y="0"/>
                </a:lnTo>
                <a:close/>
              </a:path>
            </a:pathLst>
          </a:custGeom>
          <a:blipFill>
            <a:blip r:embed="rId5"/>
            <a:stretch>
              <a:fillRect l="0" t="0" r="0" b="0"/>
            </a:stretch>
          </a:blipFill>
        </p:spPr>
      </p:sp>
      <p:sp>
        <p:nvSpPr>
          <p:cNvPr name="TextBox 5" id="5"/>
          <p:cNvSpPr txBox="true"/>
          <p:nvPr/>
        </p:nvSpPr>
        <p:spPr>
          <a:xfrm rot="0">
            <a:off x="91425" y="-146700"/>
            <a:ext cx="5817150" cy="1409475"/>
          </a:xfrm>
          <a:prstGeom prst="rect">
            <a:avLst/>
          </a:prstGeom>
        </p:spPr>
        <p:txBody>
          <a:bodyPr anchor="t" rtlCol="false" tIns="0" lIns="0" bIns="0" rIns="0">
            <a:spAutoFit/>
          </a:bodyPr>
          <a:lstStyle/>
          <a:p>
            <a:pPr algn="l">
              <a:lnSpc>
                <a:spcPts val="8832"/>
              </a:lnSpc>
            </a:pPr>
            <a:r>
              <a:rPr lang="en-US" sz="6400">
                <a:solidFill>
                  <a:srgbClr val="FCE5CD"/>
                </a:solidFill>
                <a:latin typeface="Arial Bold"/>
              </a:rPr>
              <a:t>Introduction</a:t>
            </a:r>
          </a:p>
        </p:txBody>
      </p:sp>
      <p:grpSp>
        <p:nvGrpSpPr>
          <p:cNvPr name="Group 6" id="6"/>
          <p:cNvGrpSpPr/>
          <p:nvPr/>
        </p:nvGrpSpPr>
        <p:grpSpPr>
          <a:xfrm rot="332519">
            <a:off x="1053638" y="2426236"/>
            <a:ext cx="12071426" cy="6432530"/>
            <a:chOff x="0" y="0"/>
            <a:chExt cx="16095235" cy="8576707"/>
          </a:xfrm>
        </p:grpSpPr>
        <p:sp>
          <p:nvSpPr>
            <p:cNvPr name="Freeform 7" id="7"/>
            <p:cNvSpPr/>
            <p:nvPr/>
          </p:nvSpPr>
          <p:spPr>
            <a:xfrm flipH="false" flipV="false" rot="0">
              <a:off x="0" y="0"/>
              <a:ext cx="16095218" cy="8576691"/>
            </a:xfrm>
            <a:custGeom>
              <a:avLst/>
              <a:gdLst/>
              <a:ahLst/>
              <a:cxnLst/>
              <a:rect r="r" b="b" t="t" l="l"/>
              <a:pathLst>
                <a:path h="8576691" w="16095218">
                  <a:moveTo>
                    <a:pt x="0" y="0"/>
                  </a:moveTo>
                  <a:lnTo>
                    <a:pt x="16095218" y="0"/>
                  </a:lnTo>
                  <a:lnTo>
                    <a:pt x="16095218" y="8576691"/>
                  </a:lnTo>
                  <a:lnTo>
                    <a:pt x="0" y="8576691"/>
                  </a:lnTo>
                  <a:close/>
                </a:path>
              </a:pathLst>
            </a:custGeom>
            <a:solidFill>
              <a:srgbClr val="FFFFFF"/>
            </a:solidFill>
          </p:spPr>
        </p:sp>
        <p:sp>
          <p:nvSpPr>
            <p:cNvPr name="TextBox 8" id="8"/>
            <p:cNvSpPr txBox="true"/>
            <p:nvPr/>
          </p:nvSpPr>
          <p:spPr>
            <a:xfrm>
              <a:off x="0" y="-161925"/>
              <a:ext cx="16095235" cy="8738632"/>
            </a:xfrm>
            <a:prstGeom prst="rect">
              <a:avLst/>
            </a:prstGeom>
          </p:spPr>
          <p:txBody>
            <a:bodyPr anchor="ctr" rtlCol="false" tIns="50800" lIns="50800" bIns="50800" rIns="50800"/>
            <a:lstStyle/>
            <a:p>
              <a:pPr algn="l">
                <a:lnSpc>
                  <a:spcPts val="6072"/>
                </a:lnSpc>
              </a:pPr>
              <a:r>
                <a:rPr lang="en-US" sz="4400">
                  <a:solidFill>
                    <a:srgbClr val="000000"/>
                  </a:solidFill>
                  <a:latin typeface="Arial"/>
                </a:rPr>
                <a:t>La Solution Technique pour "Menu Maker by Qwenta" est conçue pour offrir une plateforme conviviale permettant aux restaurateurs de créer, personnaliser, diffuser, et imprimer leurs menus de manière efficace. Cette solution repose sur des choix technologiques judicieux pour garantir la performance, la flexibilité et la sécurité.</a:t>
              </a:r>
            </a:p>
          </p:txBody>
        </p:sp>
      </p:grpSp>
      <p:sp>
        <p:nvSpPr>
          <p:cNvPr name="Freeform 9" id="9"/>
          <p:cNvSpPr/>
          <p:nvPr/>
        </p:nvSpPr>
        <p:spPr>
          <a:xfrm flipH="false" flipV="false" rot="0">
            <a:off x="13468750" y="9167094"/>
            <a:ext cx="4819250" cy="1275410"/>
          </a:xfrm>
          <a:custGeom>
            <a:avLst/>
            <a:gdLst/>
            <a:ahLst/>
            <a:cxnLst/>
            <a:rect r="r" b="b" t="t" l="l"/>
            <a:pathLst>
              <a:path h="1275410" w="4819250">
                <a:moveTo>
                  <a:pt x="0" y="0"/>
                </a:moveTo>
                <a:lnTo>
                  <a:pt x="4819250" y="0"/>
                </a:lnTo>
                <a:lnTo>
                  <a:pt x="4819250" y="1275410"/>
                </a:lnTo>
                <a:lnTo>
                  <a:pt x="0" y="1275410"/>
                </a:lnTo>
                <a:lnTo>
                  <a:pt x="0" y="0"/>
                </a:lnTo>
                <a:close/>
              </a:path>
            </a:pathLst>
          </a:custGeom>
          <a:blipFill>
            <a:blip r:embed="rId6"/>
            <a:stretch>
              <a:fillRect l="0" t="-26796" r="0" b="-26796"/>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E0C00"/>
        </a:solidFill>
      </p:bgPr>
    </p:bg>
    <p:spTree>
      <p:nvGrpSpPr>
        <p:cNvPr id="1" name=""/>
        <p:cNvGrpSpPr/>
        <p:nvPr/>
      </p:nvGrpSpPr>
      <p:grpSpPr>
        <a:xfrm>
          <a:off x="0" y="0"/>
          <a:ext cx="0" cy="0"/>
          <a:chOff x="0" y="0"/>
          <a:chExt cx="0" cy="0"/>
        </a:xfrm>
      </p:grpSpPr>
      <p:sp>
        <p:nvSpPr>
          <p:cNvPr name="Freeform 2" id="2" descr="Dessus de table en bois clair"/>
          <p:cNvSpPr/>
          <p:nvPr/>
        </p:nvSpPr>
        <p:spPr>
          <a:xfrm flipH="false" flipV="false" rot="0">
            <a:off x="0" y="250"/>
            <a:ext cx="18288000" cy="10286998"/>
          </a:xfrm>
          <a:custGeom>
            <a:avLst/>
            <a:gdLst/>
            <a:ahLst/>
            <a:cxnLst/>
            <a:rect r="r" b="b" t="t" l="l"/>
            <a:pathLst>
              <a:path h="10286998" w="18288000">
                <a:moveTo>
                  <a:pt x="0" y="0"/>
                </a:moveTo>
                <a:lnTo>
                  <a:pt x="18288000" y="0"/>
                </a:lnTo>
                <a:lnTo>
                  <a:pt x="18288000" y="10286998"/>
                </a:lnTo>
                <a:lnTo>
                  <a:pt x="0" y="10286998"/>
                </a:lnTo>
                <a:lnTo>
                  <a:pt x="0" y="0"/>
                </a:lnTo>
                <a:close/>
              </a:path>
            </a:pathLst>
          </a:custGeom>
          <a:blipFill>
            <a:blip r:embed="rId3"/>
            <a:stretch>
              <a:fillRect l="0" t="-12189" r="-12" b="-3309"/>
            </a:stretch>
          </a:blipFill>
        </p:spPr>
      </p:sp>
      <p:sp>
        <p:nvSpPr>
          <p:cNvPr name="Freeform 3" id="3" descr="Nappe à carreaux bleus dans l'angle inférieur droit"/>
          <p:cNvSpPr/>
          <p:nvPr/>
        </p:nvSpPr>
        <p:spPr>
          <a:xfrm flipH="true" flipV="false" rot="0">
            <a:off x="13468750" y="4568750"/>
            <a:ext cx="4819252" cy="5718254"/>
          </a:xfrm>
          <a:custGeom>
            <a:avLst/>
            <a:gdLst/>
            <a:ahLst/>
            <a:cxnLst/>
            <a:rect r="r" b="b" t="t" l="l"/>
            <a:pathLst>
              <a:path h="5718254" w="4819252">
                <a:moveTo>
                  <a:pt x="4819252" y="0"/>
                </a:moveTo>
                <a:lnTo>
                  <a:pt x="0" y="0"/>
                </a:lnTo>
                <a:lnTo>
                  <a:pt x="0" y="5718254"/>
                </a:lnTo>
                <a:lnTo>
                  <a:pt x="4819252" y="5718254"/>
                </a:lnTo>
                <a:lnTo>
                  <a:pt x="4819252" y="0"/>
                </a:lnTo>
                <a:close/>
              </a:path>
            </a:pathLst>
          </a:custGeom>
          <a:blipFill>
            <a:blip r:embed="rId4"/>
            <a:stretch>
              <a:fillRect l="-45618" t="3029" r="29389" b="-53730"/>
            </a:stretch>
          </a:blipFill>
        </p:spPr>
      </p:sp>
      <p:sp>
        <p:nvSpPr>
          <p:cNvPr name="Freeform 4" id="4"/>
          <p:cNvSpPr/>
          <p:nvPr/>
        </p:nvSpPr>
        <p:spPr>
          <a:xfrm flipH="false" flipV="false" rot="0">
            <a:off x="1691866" y="3359841"/>
            <a:ext cx="13880854" cy="4441492"/>
          </a:xfrm>
          <a:custGeom>
            <a:avLst/>
            <a:gdLst/>
            <a:ahLst/>
            <a:cxnLst/>
            <a:rect r="r" b="b" t="t" l="l"/>
            <a:pathLst>
              <a:path h="4441492" w="13880854">
                <a:moveTo>
                  <a:pt x="0" y="0"/>
                </a:moveTo>
                <a:lnTo>
                  <a:pt x="13880853" y="0"/>
                </a:lnTo>
                <a:lnTo>
                  <a:pt x="13880853" y="4441491"/>
                </a:lnTo>
                <a:lnTo>
                  <a:pt x="0" y="4441491"/>
                </a:lnTo>
                <a:lnTo>
                  <a:pt x="0" y="0"/>
                </a:lnTo>
                <a:close/>
              </a:path>
            </a:pathLst>
          </a:custGeom>
          <a:blipFill>
            <a:blip r:embed="rId5"/>
            <a:stretch>
              <a:fillRect l="0" t="-7026" r="0" b="-7026"/>
            </a:stretch>
          </a:blipFill>
        </p:spPr>
      </p:sp>
      <p:sp>
        <p:nvSpPr>
          <p:cNvPr name="TextBox 5" id="5"/>
          <p:cNvSpPr txBox="true"/>
          <p:nvPr/>
        </p:nvSpPr>
        <p:spPr>
          <a:xfrm rot="0">
            <a:off x="1287787" y="43254"/>
            <a:ext cx="14689011" cy="3709222"/>
          </a:xfrm>
          <a:prstGeom prst="rect">
            <a:avLst/>
          </a:prstGeom>
        </p:spPr>
        <p:txBody>
          <a:bodyPr anchor="t" rtlCol="false" tIns="0" lIns="0" bIns="0" rIns="0">
            <a:spAutoFit/>
          </a:bodyPr>
          <a:lstStyle/>
          <a:p>
            <a:pPr algn="l">
              <a:lnSpc>
                <a:spcPts val="8411"/>
              </a:lnSpc>
            </a:pPr>
            <a:r>
              <a:rPr lang="en-US" sz="6095">
                <a:solidFill>
                  <a:srgbClr val="FCE5CD"/>
                </a:solidFill>
                <a:latin typeface="Arial Bold"/>
              </a:rPr>
              <a:t>Vue d'Ensemble de la Solution Technique</a:t>
            </a:r>
          </a:p>
        </p:txBody>
      </p:sp>
      <p:sp>
        <p:nvSpPr>
          <p:cNvPr name="Freeform 6" id="6"/>
          <p:cNvSpPr/>
          <p:nvPr/>
        </p:nvSpPr>
        <p:spPr>
          <a:xfrm flipH="false" flipV="false" rot="0">
            <a:off x="13468750" y="9167094"/>
            <a:ext cx="4819250" cy="1275410"/>
          </a:xfrm>
          <a:custGeom>
            <a:avLst/>
            <a:gdLst/>
            <a:ahLst/>
            <a:cxnLst/>
            <a:rect r="r" b="b" t="t" l="l"/>
            <a:pathLst>
              <a:path h="1275410" w="4819250">
                <a:moveTo>
                  <a:pt x="0" y="0"/>
                </a:moveTo>
                <a:lnTo>
                  <a:pt x="4819250" y="0"/>
                </a:lnTo>
                <a:lnTo>
                  <a:pt x="4819250" y="1275410"/>
                </a:lnTo>
                <a:lnTo>
                  <a:pt x="0" y="1275410"/>
                </a:lnTo>
                <a:lnTo>
                  <a:pt x="0" y="0"/>
                </a:lnTo>
                <a:close/>
              </a:path>
            </a:pathLst>
          </a:custGeom>
          <a:blipFill>
            <a:blip r:embed="rId6"/>
            <a:stretch>
              <a:fillRect l="0" t="-26796" r="0" b="-26796"/>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E0C00"/>
        </a:solidFill>
      </p:bgPr>
    </p:bg>
    <p:spTree>
      <p:nvGrpSpPr>
        <p:cNvPr id="1" name=""/>
        <p:cNvGrpSpPr/>
        <p:nvPr/>
      </p:nvGrpSpPr>
      <p:grpSpPr>
        <a:xfrm>
          <a:off x="0" y="0"/>
          <a:ext cx="0" cy="0"/>
          <a:chOff x="0" y="0"/>
          <a:chExt cx="0" cy="0"/>
        </a:xfrm>
      </p:grpSpPr>
      <p:sp>
        <p:nvSpPr>
          <p:cNvPr name="Freeform 2" id="2" descr="Dessus de table en bois clair"/>
          <p:cNvSpPr/>
          <p:nvPr/>
        </p:nvSpPr>
        <p:spPr>
          <a:xfrm flipH="false" flipV="false" rot="0">
            <a:off x="0" y="250"/>
            <a:ext cx="18288000" cy="10286998"/>
          </a:xfrm>
          <a:custGeom>
            <a:avLst/>
            <a:gdLst/>
            <a:ahLst/>
            <a:cxnLst/>
            <a:rect r="r" b="b" t="t" l="l"/>
            <a:pathLst>
              <a:path h="10286998" w="18288000">
                <a:moveTo>
                  <a:pt x="0" y="0"/>
                </a:moveTo>
                <a:lnTo>
                  <a:pt x="18288000" y="0"/>
                </a:lnTo>
                <a:lnTo>
                  <a:pt x="18288000" y="10286998"/>
                </a:lnTo>
                <a:lnTo>
                  <a:pt x="0" y="10286998"/>
                </a:lnTo>
                <a:lnTo>
                  <a:pt x="0" y="0"/>
                </a:lnTo>
                <a:close/>
              </a:path>
            </a:pathLst>
          </a:custGeom>
          <a:blipFill>
            <a:blip r:embed="rId3"/>
            <a:stretch>
              <a:fillRect l="0" t="-12189" r="-12" b="-3309"/>
            </a:stretch>
          </a:blipFill>
        </p:spPr>
      </p:sp>
      <p:sp>
        <p:nvSpPr>
          <p:cNvPr name="Freeform 3" id="3" descr="Nappe à carreaux bleus dans l'angle inférieur droit"/>
          <p:cNvSpPr/>
          <p:nvPr/>
        </p:nvSpPr>
        <p:spPr>
          <a:xfrm flipH="true" flipV="false" rot="0">
            <a:off x="13468750" y="4568750"/>
            <a:ext cx="4819252" cy="5718254"/>
          </a:xfrm>
          <a:custGeom>
            <a:avLst/>
            <a:gdLst/>
            <a:ahLst/>
            <a:cxnLst/>
            <a:rect r="r" b="b" t="t" l="l"/>
            <a:pathLst>
              <a:path h="5718254" w="4819252">
                <a:moveTo>
                  <a:pt x="4819252" y="0"/>
                </a:moveTo>
                <a:lnTo>
                  <a:pt x="0" y="0"/>
                </a:lnTo>
                <a:lnTo>
                  <a:pt x="0" y="5718254"/>
                </a:lnTo>
                <a:lnTo>
                  <a:pt x="4819252" y="5718254"/>
                </a:lnTo>
                <a:lnTo>
                  <a:pt x="4819252" y="0"/>
                </a:lnTo>
                <a:close/>
              </a:path>
            </a:pathLst>
          </a:custGeom>
          <a:blipFill>
            <a:blip r:embed="rId4"/>
            <a:stretch>
              <a:fillRect l="-45618" t="3029" r="29389" b="-53730"/>
            </a:stretch>
          </a:blipFill>
        </p:spPr>
      </p:sp>
      <p:sp>
        <p:nvSpPr>
          <p:cNvPr name="Freeform 4" id="4"/>
          <p:cNvSpPr/>
          <p:nvPr/>
        </p:nvSpPr>
        <p:spPr>
          <a:xfrm flipH="false" flipV="false" rot="0">
            <a:off x="6404850" y="1370200"/>
            <a:ext cx="11883150" cy="6684250"/>
          </a:xfrm>
          <a:custGeom>
            <a:avLst/>
            <a:gdLst/>
            <a:ahLst/>
            <a:cxnLst/>
            <a:rect r="r" b="b" t="t" l="l"/>
            <a:pathLst>
              <a:path h="6684250" w="11883150">
                <a:moveTo>
                  <a:pt x="0" y="0"/>
                </a:moveTo>
                <a:lnTo>
                  <a:pt x="11883150" y="0"/>
                </a:lnTo>
                <a:lnTo>
                  <a:pt x="11883150" y="6684250"/>
                </a:lnTo>
                <a:lnTo>
                  <a:pt x="0" y="6684250"/>
                </a:lnTo>
                <a:lnTo>
                  <a:pt x="0" y="0"/>
                </a:lnTo>
                <a:close/>
              </a:path>
            </a:pathLst>
          </a:custGeom>
          <a:blipFill>
            <a:blip r:embed="rId5"/>
            <a:stretch>
              <a:fillRect l="0" t="-9259" r="0" b="-9259"/>
            </a:stretch>
          </a:blipFill>
        </p:spPr>
      </p:sp>
      <p:grpSp>
        <p:nvGrpSpPr>
          <p:cNvPr name="Group 5" id="5"/>
          <p:cNvGrpSpPr/>
          <p:nvPr/>
        </p:nvGrpSpPr>
        <p:grpSpPr>
          <a:xfrm rot="332630">
            <a:off x="2861841" y="2764390"/>
            <a:ext cx="7794458" cy="7163110"/>
            <a:chOff x="0" y="0"/>
            <a:chExt cx="10392611" cy="9550813"/>
          </a:xfrm>
        </p:grpSpPr>
        <p:sp>
          <p:nvSpPr>
            <p:cNvPr name="Freeform 6" id="6"/>
            <p:cNvSpPr/>
            <p:nvPr/>
          </p:nvSpPr>
          <p:spPr>
            <a:xfrm flipH="false" flipV="false" rot="0">
              <a:off x="0" y="0"/>
              <a:ext cx="10392664" cy="9550781"/>
            </a:xfrm>
            <a:custGeom>
              <a:avLst/>
              <a:gdLst/>
              <a:ahLst/>
              <a:cxnLst/>
              <a:rect r="r" b="b" t="t" l="l"/>
              <a:pathLst>
                <a:path h="9550781" w="10392664">
                  <a:moveTo>
                    <a:pt x="0" y="0"/>
                  </a:moveTo>
                  <a:lnTo>
                    <a:pt x="10392664" y="0"/>
                  </a:lnTo>
                  <a:lnTo>
                    <a:pt x="10392664" y="9550781"/>
                  </a:lnTo>
                  <a:lnTo>
                    <a:pt x="0" y="9550781"/>
                  </a:lnTo>
                  <a:close/>
                </a:path>
              </a:pathLst>
            </a:custGeom>
            <a:solidFill>
              <a:srgbClr val="FFFFFF"/>
            </a:solidFill>
          </p:spPr>
        </p:sp>
        <p:sp>
          <p:nvSpPr>
            <p:cNvPr name="TextBox 7" id="7"/>
            <p:cNvSpPr txBox="true"/>
            <p:nvPr/>
          </p:nvSpPr>
          <p:spPr>
            <a:xfrm>
              <a:off x="0" y="-123825"/>
              <a:ext cx="10392611" cy="9674638"/>
            </a:xfrm>
            <a:prstGeom prst="rect">
              <a:avLst/>
            </a:prstGeom>
          </p:spPr>
          <p:txBody>
            <a:bodyPr anchor="ctr" rtlCol="false" tIns="50800" lIns="50800" bIns="50800" rIns="50800"/>
            <a:lstStyle/>
            <a:p>
              <a:pPr algn="l">
                <a:lnSpc>
                  <a:spcPts val="4691"/>
                </a:lnSpc>
              </a:pPr>
              <a:r>
                <a:rPr lang="en-US" sz="3400">
                  <a:solidFill>
                    <a:srgbClr val="000000"/>
                  </a:solidFill>
                  <a:latin typeface="Arial"/>
                </a:rPr>
                <a:t>La solution repose sur une architecture moderne à deux niveaux, avec une interface utilisateur dynamique développée en React côté client, intégrant des fonctionnalités de personnalisation graphique avancées. Côté serveur, l'application est alimentée par Node.js et Express.js, fournissant une API RESTful pour une communication fluide entre le frontend et la base de données MongoDB.</a:t>
              </a:r>
            </a:p>
          </p:txBody>
        </p:sp>
      </p:grpSp>
      <p:sp>
        <p:nvSpPr>
          <p:cNvPr name="Freeform 8" id="8"/>
          <p:cNvSpPr/>
          <p:nvPr/>
        </p:nvSpPr>
        <p:spPr>
          <a:xfrm flipH="false" flipV="false" rot="0">
            <a:off x="13468750" y="9167094"/>
            <a:ext cx="4819250" cy="1275410"/>
          </a:xfrm>
          <a:custGeom>
            <a:avLst/>
            <a:gdLst/>
            <a:ahLst/>
            <a:cxnLst/>
            <a:rect r="r" b="b" t="t" l="l"/>
            <a:pathLst>
              <a:path h="1275410" w="4819250">
                <a:moveTo>
                  <a:pt x="0" y="0"/>
                </a:moveTo>
                <a:lnTo>
                  <a:pt x="4819250" y="0"/>
                </a:lnTo>
                <a:lnTo>
                  <a:pt x="4819250" y="1275410"/>
                </a:lnTo>
                <a:lnTo>
                  <a:pt x="0" y="1275410"/>
                </a:lnTo>
                <a:lnTo>
                  <a:pt x="0" y="0"/>
                </a:lnTo>
                <a:close/>
              </a:path>
            </a:pathLst>
          </a:custGeom>
          <a:blipFill>
            <a:blip r:embed="rId6"/>
            <a:stretch>
              <a:fillRect l="0" t="-26796" r="0" b="-26796"/>
            </a:stretch>
          </a:blipFill>
        </p:spPr>
      </p:sp>
      <p:sp>
        <p:nvSpPr>
          <p:cNvPr name="Freeform 9" id="9"/>
          <p:cNvSpPr/>
          <p:nvPr/>
        </p:nvSpPr>
        <p:spPr>
          <a:xfrm flipH="false" flipV="false" rot="0">
            <a:off x="16773792" y="507028"/>
            <a:ext cx="1514208" cy="863172"/>
          </a:xfrm>
          <a:custGeom>
            <a:avLst/>
            <a:gdLst/>
            <a:ahLst/>
            <a:cxnLst/>
            <a:rect r="r" b="b" t="t" l="l"/>
            <a:pathLst>
              <a:path h="863172" w="1514208">
                <a:moveTo>
                  <a:pt x="0" y="0"/>
                </a:moveTo>
                <a:lnTo>
                  <a:pt x="1514208" y="0"/>
                </a:lnTo>
                <a:lnTo>
                  <a:pt x="1514208" y="863172"/>
                </a:lnTo>
                <a:lnTo>
                  <a:pt x="0" y="863172"/>
                </a:lnTo>
                <a:lnTo>
                  <a:pt x="0" y="0"/>
                </a:lnTo>
                <a:close/>
              </a:path>
            </a:pathLst>
          </a:custGeom>
          <a:blipFill>
            <a:blip r:embed="rId7"/>
            <a:stretch>
              <a:fillRect l="0" t="0" r="0" b="0"/>
            </a:stretch>
          </a:blipFill>
        </p:spPr>
      </p:sp>
      <p:sp>
        <p:nvSpPr>
          <p:cNvPr name="TextBox 10" id="10"/>
          <p:cNvSpPr txBox="true"/>
          <p:nvPr/>
        </p:nvSpPr>
        <p:spPr>
          <a:xfrm rot="0">
            <a:off x="1189365" y="26975"/>
            <a:ext cx="14689011" cy="3709222"/>
          </a:xfrm>
          <a:prstGeom prst="rect">
            <a:avLst/>
          </a:prstGeom>
        </p:spPr>
        <p:txBody>
          <a:bodyPr anchor="t" rtlCol="false" tIns="0" lIns="0" bIns="0" rIns="0">
            <a:spAutoFit/>
          </a:bodyPr>
          <a:lstStyle/>
          <a:p>
            <a:pPr algn="l">
              <a:lnSpc>
                <a:spcPts val="8411"/>
              </a:lnSpc>
            </a:pPr>
            <a:r>
              <a:rPr lang="en-US" sz="6095">
                <a:solidFill>
                  <a:srgbClr val="FCE5CD"/>
                </a:solidFill>
                <a:latin typeface="Arial Bold"/>
              </a:rPr>
              <a:t>Vue d'Ensemble de la Solution Technique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E0C00"/>
        </a:solidFill>
      </p:bgPr>
    </p:bg>
    <p:spTree>
      <p:nvGrpSpPr>
        <p:cNvPr id="1" name=""/>
        <p:cNvGrpSpPr/>
        <p:nvPr/>
      </p:nvGrpSpPr>
      <p:grpSpPr>
        <a:xfrm>
          <a:off x="0" y="0"/>
          <a:ext cx="0" cy="0"/>
          <a:chOff x="0" y="0"/>
          <a:chExt cx="0" cy="0"/>
        </a:xfrm>
      </p:grpSpPr>
      <p:sp>
        <p:nvSpPr>
          <p:cNvPr name="Freeform 2" id="2" descr="Dessus de table en bois clair"/>
          <p:cNvSpPr/>
          <p:nvPr/>
        </p:nvSpPr>
        <p:spPr>
          <a:xfrm flipH="false" flipV="false" rot="0">
            <a:off x="0" y="250"/>
            <a:ext cx="18288000" cy="10286998"/>
          </a:xfrm>
          <a:custGeom>
            <a:avLst/>
            <a:gdLst/>
            <a:ahLst/>
            <a:cxnLst/>
            <a:rect r="r" b="b" t="t" l="l"/>
            <a:pathLst>
              <a:path h="10286998" w="18288000">
                <a:moveTo>
                  <a:pt x="0" y="0"/>
                </a:moveTo>
                <a:lnTo>
                  <a:pt x="18288000" y="0"/>
                </a:lnTo>
                <a:lnTo>
                  <a:pt x="18288000" y="10286998"/>
                </a:lnTo>
                <a:lnTo>
                  <a:pt x="0" y="10286998"/>
                </a:lnTo>
                <a:lnTo>
                  <a:pt x="0" y="0"/>
                </a:lnTo>
                <a:close/>
              </a:path>
            </a:pathLst>
          </a:custGeom>
          <a:blipFill>
            <a:blip r:embed="rId3"/>
            <a:stretch>
              <a:fillRect l="0" t="-12189" r="-12" b="-3309"/>
            </a:stretch>
          </a:blipFill>
        </p:spPr>
      </p:sp>
      <p:sp>
        <p:nvSpPr>
          <p:cNvPr name="Freeform 3" id="3" descr="Nappe à carreaux bleus dans l'angle inférieur droit"/>
          <p:cNvSpPr/>
          <p:nvPr/>
        </p:nvSpPr>
        <p:spPr>
          <a:xfrm flipH="true" flipV="false" rot="0">
            <a:off x="13468750" y="4568750"/>
            <a:ext cx="4819252" cy="5718254"/>
          </a:xfrm>
          <a:custGeom>
            <a:avLst/>
            <a:gdLst/>
            <a:ahLst/>
            <a:cxnLst/>
            <a:rect r="r" b="b" t="t" l="l"/>
            <a:pathLst>
              <a:path h="5718254" w="4819252">
                <a:moveTo>
                  <a:pt x="4819252" y="0"/>
                </a:moveTo>
                <a:lnTo>
                  <a:pt x="0" y="0"/>
                </a:lnTo>
                <a:lnTo>
                  <a:pt x="0" y="5718254"/>
                </a:lnTo>
                <a:lnTo>
                  <a:pt x="4819252" y="5718254"/>
                </a:lnTo>
                <a:lnTo>
                  <a:pt x="4819252" y="0"/>
                </a:lnTo>
                <a:close/>
              </a:path>
            </a:pathLst>
          </a:custGeom>
          <a:blipFill>
            <a:blip r:embed="rId4"/>
            <a:stretch>
              <a:fillRect l="-45618" t="3029" r="29389" b="-53730"/>
            </a:stretch>
          </a:blipFill>
        </p:spPr>
      </p:sp>
      <p:sp>
        <p:nvSpPr>
          <p:cNvPr name="Freeform 4" id="4"/>
          <p:cNvSpPr/>
          <p:nvPr/>
        </p:nvSpPr>
        <p:spPr>
          <a:xfrm flipH="false" flipV="false" rot="0">
            <a:off x="8717850" y="-580500"/>
            <a:ext cx="9570150" cy="5383200"/>
          </a:xfrm>
          <a:custGeom>
            <a:avLst/>
            <a:gdLst/>
            <a:ahLst/>
            <a:cxnLst/>
            <a:rect r="r" b="b" t="t" l="l"/>
            <a:pathLst>
              <a:path h="5383200" w="9570150">
                <a:moveTo>
                  <a:pt x="0" y="0"/>
                </a:moveTo>
                <a:lnTo>
                  <a:pt x="9570150" y="0"/>
                </a:lnTo>
                <a:lnTo>
                  <a:pt x="9570150" y="5383200"/>
                </a:lnTo>
                <a:lnTo>
                  <a:pt x="0" y="5383200"/>
                </a:lnTo>
                <a:lnTo>
                  <a:pt x="0" y="0"/>
                </a:lnTo>
                <a:close/>
              </a:path>
            </a:pathLst>
          </a:custGeom>
          <a:blipFill>
            <a:blip r:embed="rId5"/>
            <a:stretch>
              <a:fillRect l="-12959" t="0" r="-12969" b="0"/>
            </a:stretch>
          </a:blipFill>
        </p:spPr>
      </p:sp>
      <p:sp>
        <p:nvSpPr>
          <p:cNvPr name="TextBox 5" id="5"/>
          <p:cNvSpPr txBox="true"/>
          <p:nvPr/>
        </p:nvSpPr>
        <p:spPr>
          <a:xfrm rot="0">
            <a:off x="91425" y="-146700"/>
            <a:ext cx="11949150" cy="1409475"/>
          </a:xfrm>
          <a:prstGeom prst="rect">
            <a:avLst/>
          </a:prstGeom>
        </p:spPr>
        <p:txBody>
          <a:bodyPr anchor="t" rtlCol="false" tIns="0" lIns="0" bIns="0" rIns="0">
            <a:spAutoFit/>
          </a:bodyPr>
          <a:lstStyle/>
          <a:p>
            <a:pPr algn="l">
              <a:lnSpc>
                <a:spcPts val="8832"/>
              </a:lnSpc>
            </a:pPr>
            <a:r>
              <a:rPr lang="en-US" sz="6400">
                <a:solidFill>
                  <a:srgbClr val="FCE5CD"/>
                </a:solidFill>
                <a:latin typeface="Arial Bold"/>
              </a:rPr>
              <a:t>Architecture Système</a:t>
            </a:r>
          </a:p>
        </p:txBody>
      </p:sp>
      <p:grpSp>
        <p:nvGrpSpPr>
          <p:cNvPr name="Group 6" id="6"/>
          <p:cNvGrpSpPr/>
          <p:nvPr/>
        </p:nvGrpSpPr>
        <p:grpSpPr>
          <a:xfrm rot="332519">
            <a:off x="1053638" y="2426236"/>
            <a:ext cx="12071426" cy="6432530"/>
            <a:chOff x="0" y="0"/>
            <a:chExt cx="16095235" cy="8576707"/>
          </a:xfrm>
        </p:grpSpPr>
        <p:sp>
          <p:nvSpPr>
            <p:cNvPr name="Freeform 7" id="7"/>
            <p:cNvSpPr/>
            <p:nvPr/>
          </p:nvSpPr>
          <p:spPr>
            <a:xfrm flipH="false" flipV="false" rot="0">
              <a:off x="0" y="0"/>
              <a:ext cx="16095218" cy="8576691"/>
            </a:xfrm>
            <a:custGeom>
              <a:avLst/>
              <a:gdLst/>
              <a:ahLst/>
              <a:cxnLst/>
              <a:rect r="r" b="b" t="t" l="l"/>
              <a:pathLst>
                <a:path h="8576691" w="16095218">
                  <a:moveTo>
                    <a:pt x="0" y="0"/>
                  </a:moveTo>
                  <a:lnTo>
                    <a:pt x="16095218" y="0"/>
                  </a:lnTo>
                  <a:lnTo>
                    <a:pt x="16095218" y="8576691"/>
                  </a:lnTo>
                  <a:lnTo>
                    <a:pt x="0" y="8576691"/>
                  </a:lnTo>
                  <a:close/>
                </a:path>
              </a:pathLst>
            </a:custGeom>
            <a:solidFill>
              <a:srgbClr val="FFFFFF"/>
            </a:solidFill>
          </p:spPr>
        </p:sp>
        <p:sp>
          <p:nvSpPr>
            <p:cNvPr name="TextBox 8" id="8"/>
            <p:cNvSpPr txBox="true"/>
            <p:nvPr/>
          </p:nvSpPr>
          <p:spPr>
            <a:xfrm>
              <a:off x="0" y="-190500"/>
              <a:ext cx="16095235" cy="8767207"/>
            </a:xfrm>
            <a:prstGeom prst="rect">
              <a:avLst/>
            </a:prstGeom>
          </p:spPr>
          <p:txBody>
            <a:bodyPr anchor="ctr" rtlCol="false" tIns="50800" lIns="50800" bIns="50800" rIns="50800"/>
            <a:lstStyle/>
            <a:p>
              <a:pPr algn="l">
                <a:lnSpc>
                  <a:spcPts val="7175"/>
                </a:lnSpc>
              </a:pPr>
              <a:r>
                <a:rPr lang="en-US" sz="5200">
                  <a:solidFill>
                    <a:srgbClr val="000000"/>
                  </a:solidFill>
                  <a:latin typeface="Arial"/>
                </a:rPr>
                <a:t>Le schéma architectural illustre la collaboration entre le frontend React, le serveur Node.js avec Express.js, la base de données MongoDB, et les services cloud AWS pour l'hébergement.</a:t>
              </a:r>
            </a:p>
          </p:txBody>
        </p:sp>
      </p:grpSp>
      <p:sp>
        <p:nvSpPr>
          <p:cNvPr name="Freeform 9" id="9"/>
          <p:cNvSpPr/>
          <p:nvPr/>
        </p:nvSpPr>
        <p:spPr>
          <a:xfrm flipH="false" flipV="false" rot="0">
            <a:off x="13468750" y="9167094"/>
            <a:ext cx="4819250" cy="1275410"/>
          </a:xfrm>
          <a:custGeom>
            <a:avLst/>
            <a:gdLst/>
            <a:ahLst/>
            <a:cxnLst/>
            <a:rect r="r" b="b" t="t" l="l"/>
            <a:pathLst>
              <a:path h="1275410" w="4819250">
                <a:moveTo>
                  <a:pt x="0" y="0"/>
                </a:moveTo>
                <a:lnTo>
                  <a:pt x="4819250" y="0"/>
                </a:lnTo>
                <a:lnTo>
                  <a:pt x="4819250" y="1275410"/>
                </a:lnTo>
                <a:lnTo>
                  <a:pt x="0" y="1275410"/>
                </a:lnTo>
                <a:lnTo>
                  <a:pt x="0" y="0"/>
                </a:lnTo>
                <a:close/>
              </a:path>
            </a:pathLst>
          </a:custGeom>
          <a:blipFill>
            <a:blip r:embed="rId6"/>
            <a:stretch>
              <a:fillRect l="0" t="-26796" r="0" b="-26796"/>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Nappe à carreaux bleus"/>
          <p:cNvSpPr/>
          <p:nvPr/>
        </p:nvSpPr>
        <p:spPr>
          <a:xfrm flipH="false" flipV="false" rot="0">
            <a:off x="650" y="0"/>
            <a:ext cx="18288000" cy="10286996"/>
          </a:xfrm>
          <a:custGeom>
            <a:avLst/>
            <a:gdLst/>
            <a:ahLst/>
            <a:cxnLst/>
            <a:rect r="r" b="b" t="t" l="l"/>
            <a:pathLst>
              <a:path h="10286996" w="18288000">
                <a:moveTo>
                  <a:pt x="0" y="0"/>
                </a:moveTo>
                <a:lnTo>
                  <a:pt x="18288000" y="0"/>
                </a:lnTo>
                <a:lnTo>
                  <a:pt x="18288000" y="10286996"/>
                </a:lnTo>
                <a:lnTo>
                  <a:pt x="0" y="10286996"/>
                </a:lnTo>
                <a:lnTo>
                  <a:pt x="0" y="0"/>
                </a:lnTo>
                <a:close/>
              </a:path>
            </a:pathLst>
          </a:custGeom>
          <a:blipFill>
            <a:blip r:embed="rId3"/>
            <a:stretch>
              <a:fillRect l="-499" t="-14659" r="-1064" b="-5809"/>
            </a:stretch>
          </a:blipFill>
        </p:spPr>
      </p:sp>
      <p:grpSp>
        <p:nvGrpSpPr>
          <p:cNvPr name="Group 3" id="3"/>
          <p:cNvGrpSpPr/>
          <p:nvPr/>
        </p:nvGrpSpPr>
        <p:grpSpPr>
          <a:xfrm rot="0">
            <a:off x="9449300" y="7458000"/>
            <a:ext cx="6468000" cy="1945800"/>
            <a:chOff x="0" y="0"/>
            <a:chExt cx="8624000" cy="2594400"/>
          </a:xfrm>
        </p:grpSpPr>
        <p:sp>
          <p:nvSpPr>
            <p:cNvPr name="Freeform 4" id="4"/>
            <p:cNvSpPr/>
            <p:nvPr/>
          </p:nvSpPr>
          <p:spPr>
            <a:xfrm flipH="false" flipV="false" rot="0">
              <a:off x="0" y="0"/>
              <a:ext cx="8624062" cy="2594356"/>
            </a:xfrm>
            <a:custGeom>
              <a:avLst/>
              <a:gdLst/>
              <a:ahLst/>
              <a:cxnLst/>
              <a:rect r="r" b="b" t="t" l="l"/>
              <a:pathLst>
                <a:path h="2594356" w="8624062">
                  <a:moveTo>
                    <a:pt x="0" y="0"/>
                  </a:moveTo>
                  <a:lnTo>
                    <a:pt x="8624062" y="0"/>
                  </a:lnTo>
                  <a:lnTo>
                    <a:pt x="8624062" y="2594356"/>
                  </a:lnTo>
                  <a:lnTo>
                    <a:pt x="0" y="2594356"/>
                  </a:lnTo>
                  <a:close/>
                </a:path>
              </a:pathLst>
            </a:custGeom>
            <a:solidFill>
              <a:srgbClr val="008FFF"/>
            </a:solidFill>
          </p:spPr>
        </p:sp>
      </p:grpSp>
      <p:sp>
        <p:nvSpPr>
          <p:cNvPr name="Freeform 5" id="5"/>
          <p:cNvSpPr/>
          <p:nvPr/>
        </p:nvSpPr>
        <p:spPr>
          <a:xfrm flipH="false" flipV="false" rot="0">
            <a:off x="9755220" y="7829442"/>
            <a:ext cx="425650" cy="425650"/>
          </a:xfrm>
          <a:custGeom>
            <a:avLst/>
            <a:gdLst/>
            <a:ahLst/>
            <a:cxnLst/>
            <a:rect r="r" b="b" t="t" l="l"/>
            <a:pathLst>
              <a:path h="425650" w="425650">
                <a:moveTo>
                  <a:pt x="0" y="0"/>
                </a:moveTo>
                <a:lnTo>
                  <a:pt x="425650" y="0"/>
                </a:lnTo>
                <a:lnTo>
                  <a:pt x="425650" y="425650"/>
                </a:lnTo>
                <a:lnTo>
                  <a:pt x="0" y="425650"/>
                </a:lnTo>
                <a:lnTo>
                  <a:pt x="0" y="0"/>
                </a:lnTo>
                <a:close/>
              </a:path>
            </a:pathLst>
          </a:custGeom>
          <a:blipFill>
            <a:blip r:embed="rId4"/>
            <a:stretch>
              <a:fillRect l="0" t="0" r="0" b="0"/>
            </a:stretch>
          </a:blipFill>
        </p:spPr>
      </p:sp>
      <p:grpSp>
        <p:nvGrpSpPr>
          <p:cNvPr name="Group 6" id="6"/>
          <p:cNvGrpSpPr/>
          <p:nvPr/>
        </p:nvGrpSpPr>
        <p:grpSpPr>
          <a:xfrm rot="-10800000">
            <a:off x="9449276" y="-6"/>
            <a:ext cx="8074200" cy="7458000"/>
            <a:chOff x="0" y="0"/>
            <a:chExt cx="10765600" cy="9944000"/>
          </a:xfrm>
        </p:grpSpPr>
        <p:sp>
          <p:nvSpPr>
            <p:cNvPr name="Freeform 7" id="7"/>
            <p:cNvSpPr/>
            <p:nvPr/>
          </p:nvSpPr>
          <p:spPr>
            <a:xfrm flipH="false" flipV="false" rot="0">
              <a:off x="0" y="0"/>
              <a:ext cx="10765663" cy="9943973"/>
            </a:xfrm>
            <a:custGeom>
              <a:avLst/>
              <a:gdLst/>
              <a:ahLst/>
              <a:cxnLst/>
              <a:rect r="r" b="b" t="t" l="l"/>
              <a:pathLst>
                <a:path h="9943973" w="10765663">
                  <a:moveTo>
                    <a:pt x="0" y="0"/>
                  </a:moveTo>
                  <a:lnTo>
                    <a:pt x="10765663" y="0"/>
                  </a:lnTo>
                  <a:lnTo>
                    <a:pt x="10765663" y="9943973"/>
                  </a:lnTo>
                  <a:lnTo>
                    <a:pt x="0" y="9943973"/>
                  </a:lnTo>
                  <a:close/>
                </a:path>
              </a:pathLst>
            </a:custGeom>
            <a:solidFill>
              <a:srgbClr val="FFFFFF"/>
            </a:solidFill>
          </p:spPr>
        </p:sp>
      </p:grpSp>
      <p:sp>
        <p:nvSpPr>
          <p:cNvPr name="Freeform 8" id="8"/>
          <p:cNvSpPr/>
          <p:nvPr/>
        </p:nvSpPr>
        <p:spPr>
          <a:xfrm flipH="false" flipV="false" rot="0">
            <a:off x="9628266" y="-6"/>
            <a:ext cx="7716748" cy="7287194"/>
          </a:xfrm>
          <a:custGeom>
            <a:avLst/>
            <a:gdLst/>
            <a:ahLst/>
            <a:cxnLst/>
            <a:rect r="r" b="b" t="t" l="l"/>
            <a:pathLst>
              <a:path h="7287194" w="7716748">
                <a:moveTo>
                  <a:pt x="0" y="0"/>
                </a:moveTo>
                <a:lnTo>
                  <a:pt x="7716748" y="0"/>
                </a:lnTo>
                <a:lnTo>
                  <a:pt x="7716748" y="7287194"/>
                </a:lnTo>
                <a:lnTo>
                  <a:pt x="0" y="7287194"/>
                </a:lnTo>
                <a:lnTo>
                  <a:pt x="0" y="0"/>
                </a:lnTo>
                <a:close/>
              </a:path>
            </a:pathLst>
          </a:custGeom>
          <a:blipFill>
            <a:blip r:embed="rId5"/>
            <a:stretch>
              <a:fillRect l="0" t="-25669" r="0" b="-25672"/>
            </a:stretch>
          </a:blipFill>
        </p:spPr>
      </p:sp>
      <p:grpSp>
        <p:nvGrpSpPr>
          <p:cNvPr name="Group 9" id="9"/>
          <p:cNvGrpSpPr/>
          <p:nvPr/>
        </p:nvGrpSpPr>
        <p:grpSpPr>
          <a:xfrm rot="0">
            <a:off x="764550" y="2849950"/>
            <a:ext cx="8379600" cy="7458000"/>
            <a:chOff x="0" y="0"/>
            <a:chExt cx="11172800" cy="9944000"/>
          </a:xfrm>
        </p:grpSpPr>
        <p:sp>
          <p:nvSpPr>
            <p:cNvPr name="Freeform 10" id="10"/>
            <p:cNvSpPr/>
            <p:nvPr/>
          </p:nvSpPr>
          <p:spPr>
            <a:xfrm flipH="false" flipV="false" rot="0">
              <a:off x="0" y="0"/>
              <a:ext cx="11172825" cy="9943973"/>
            </a:xfrm>
            <a:custGeom>
              <a:avLst/>
              <a:gdLst/>
              <a:ahLst/>
              <a:cxnLst/>
              <a:rect r="r" b="b" t="t" l="l"/>
              <a:pathLst>
                <a:path h="9943973" w="11172825">
                  <a:moveTo>
                    <a:pt x="0" y="0"/>
                  </a:moveTo>
                  <a:lnTo>
                    <a:pt x="11172825" y="0"/>
                  </a:lnTo>
                  <a:lnTo>
                    <a:pt x="11172825" y="9943973"/>
                  </a:lnTo>
                  <a:lnTo>
                    <a:pt x="0" y="9943973"/>
                  </a:lnTo>
                  <a:close/>
                </a:path>
              </a:pathLst>
            </a:custGeom>
            <a:solidFill>
              <a:srgbClr val="FFFFFF"/>
            </a:solidFill>
          </p:spPr>
        </p:sp>
        <p:sp>
          <p:nvSpPr>
            <p:cNvPr name="TextBox 11" id="11"/>
            <p:cNvSpPr txBox="true"/>
            <p:nvPr/>
          </p:nvSpPr>
          <p:spPr>
            <a:xfrm>
              <a:off x="0" y="-114300"/>
              <a:ext cx="11172800" cy="10058300"/>
            </a:xfrm>
            <a:prstGeom prst="rect">
              <a:avLst/>
            </a:prstGeom>
          </p:spPr>
          <p:txBody>
            <a:bodyPr anchor="ctr" rtlCol="false" tIns="50800" lIns="50800" bIns="50800" rIns="50800"/>
            <a:lstStyle/>
            <a:p>
              <a:pPr algn="l">
                <a:lnSpc>
                  <a:spcPts val="6959"/>
                </a:lnSpc>
              </a:pPr>
              <a:r>
                <a:rPr lang="en-US" sz="5800">
                  <a:solidFill>
                    <a:srgbClr val="990000"/>
                  </a:solidFill>
                  <a:latin typeface="Arial"/>
                </a:rPr>
                <a:t>Création de Menu</a:t>
              </a:r>
            </a:p>
            <a:p>
              <a:pPr algn="l">
                <a:lnSpc>
                  <a:spcPts val="6959"/>
                </a:lnSpc>
              </a:pPr>
              <a:r>
                <a:rPr lang="en-US" sz="5800">
                  <a:solidFill>
                    <a:srgbClr val="990000"/>
                  </a:solidFill>
                  <a:latin typeface="Arial"/>
                </a:rPr>
                <a:t>Personnalisation de Menu</a:t>
              </a:r>
            </a:p>
            <a:p>
              <a:pPr algn="l">
                <a:lnSpc>
                  <a:spcPts val="6959"/>
                </a:lnSpc>
              </a:pPr>
              <a:r>
                <a:rPr lang="en-US" sz="5800">
                  <a:solidFill>
                    <a:srgbClr val="990000"/>
                  </a:solidFill>
                  <a:latin typeface="Arial"/>
                </a:rPr>
                <a:t>Diffusion en Ligne</a:t>
              </a:r>
            </a:p>
            <a:p>
              <a:pPr algn="l">
                <a:lnSpc>
                  <a:spcPts val="6959"/>
                </a:lnSpc>
              </a:pPr>
              <a:r>
                <a:rPr lang="en-US" sz="5800">
                  <a:solidFill>
                    <a:srgbClr val="990000"/>
                  </a:solidFill>
                  <a:latin typeface="Arial"/>
                </a:rPr>
                <a:t>Impression de Menu</a:t>
              </a:r>
            </a:p>
            <a:p>
              <a:pPr algn="l">
                <a:lnSpc>
                  <a:spcPts val="3359"/>
                </a:lnSpc>
              </a:pPr>
            </a:p>
            <a:p>
              <a:pPr algn="l">
                <a:lnSpc>
                  <a:spcPts val="3359"/>
                </a:lnSpc>
              </a:pPr>
            </a:p>
          </p:txBody>
        </p:sp>
      </p:grpSp>
      <p:sp>
        <p:nvSpPr>
          <p:cNvPr name="TextBox 12" id="12"/>
          <p:cNvSpPr txBox="true"/>
          <p:nvPr/>
        </p:nvSpPr>
        <p:spPr>
          <a:xfrm rot="0">
            <a:off x="91425" y="-99075"/>
            <a:ext cx="7370550" cy="1177650"/>
          </a:xfrm>
          <a:prstGeom prst="rect">
            <a:avLst/>
          </a:prstGeom>
        </p:spPr>
        <p:txBody>
          <a:bodyPr anchor="t" rtlCol="false" tIns="0" lIns="0" bIns="0" rIns="0">
            <a:spAutoFit/>
          </a:bodyPr>
          <a:lstStyle/>
          <a:p>
            <a:pPr algn="l">
              <a:lnSpc>
                <a:spcPts val="7175"/>
              </a:lnSpc>
            </a:pPr>
            <a:r>
              <a:rPr lang="en-US" sz="5200">
                <a:solidFill>
                  <a:srgbClr val="000000"/>
                </a:solidFill>
                <a:latin typeface="Arial Bold Italics"/>
              </a:rPr>
              <a:t>Interfaces Utilisateur</a:t>
            </a:r>
          </a:p>
        </p:txBody>
      </p:sp>
      <p:sp>
        <p:nvSpPr>
          <p:cNvPr name="Freeform 13" id="13"/>
          <p:cNvSpPr/>
          <p:nvPr/>
        </p:nvSpPr>
        <p:spPr>
          <a:xfrm flipH="false" flipV="false" rot="0">
            <a:off x="9449300" y="7692050"/>
            <a:ext cx="6468002" cy="1711750"/>
          </a:xfrm>
          <a:custGeom>
            <a:avLst/>
            <a:gdLst/>
            <a:ahLst/>
            <a:cxnLst/>
            <a:rect r="r" b="b" t="t" l="l"/>
            <a:pathLst>
              <a:path h="1711750" w="6468002">
                <a:moveTo>
                  <a:pt x="0" y="0"/>
                </a:moveTo>
                <a:lnTo>
                  <a:pt x="6468002" y="0"/>
                </a:lnTo>
                <a:lnTo>
                  <a:pt x="6468002" y="1711750"/>
                </a:lnTo>
                <a:lnTo>
                  <a:pt x="0" y="1711750"/>
                </a:lnTo>
                <a:lnTo>
                  <a:pt x="0" y="0"/>
                </a:lnTo>
                <a:close/>
              </a:path>
            </a:pathLst>
          </a:custGeom>
          <a:blipFill>
            <a:blip r:embed="rId6"/>
            <a:stretch>
              <a:fillRect l="0" t="-26796" r="0" b="-26796"/>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AFD1"/>
        </a:solidFill>
      </p:bgPr>
    </p:bg>
    <p:spTree>
      <p:nvGrpSpPr>
        <p:cNvPr id="1" name=""/>
        <p:cNvGrpSpPr/>
        <p:nvPr/>
      </p:nvGrpSpPr>
      <p:grpSpPr>
        <a:xfrm>
          <a:off x="0" y="0"/>
          <a:ext cx="0" cy="0"/>
          <a:chOff x="0" y="0"/>
          <a:chExt cx="0" cy="0"/>
        </a:xfrm>
      </p:grpSpPr>
      <p:sp>
        <p:nvSpPr>
          <p:cNvPr name="AutoShape 2" id="2"/>
          <p:cNvSpPr/>
          <p:nvPr/>
        </p:nvSpPr>
        <p:spPr>
          <a:xfrm rot="9133">
            <a:off x="972410" y="1886606"/>
            <a:ext cx="7170475" cy="0"/>
          </a:xfrm>
          <a:prstGeom prst="line">
            <a:avLst/>
          </a:prstGeom>
          <a:ln cap="rnd" w="9525">
            <a:solidFill>
              <a:srgbClr val="FFFFFF"/>
            </a:solidFill>
            <a:prstDash val="solid"/>
            <a:headEnd type="none" len="sm" w="sm"/>
            <a:tailEnd type="none" len="sm" w="sm"/>
          </a:ln>
        </p:spPr>
      </p:sp>
      <p:sp>
        <p:nvSpPr>
          <p:cNvPr name="Freeform 3" id="3" descr="Remplacer cette image"/>
          <p:cNvSpPr/>
          <p:nvPr/>
        </p:nvSpPr>
        <p:spPr>
          <a:xfrm flipH="false" flipV="false" rot="0">
            <a:off x="895830" y="827492"/>
            <a:ext cx="669900" cy="658500"/>
          </a:xfrm>
          <a:custGeom>
            <a:avLst/>
            <a:gdLst/>
            <a:ahLst/>
            <a:cxnLst/>
            <a:rect r="r" b="b" t="t" l="l"/>
            <a:pathLst>
              <a:path h="658500" w="669900">
                <a:moveTo>
                  <a:pt x="0" y="0"/>
                </a:moveTo>
                <a:lnTo>
                  <a:pt x="669900" y="0"/>
                </a:lnTo>
                <a:lnTo>
                  <a:pt x="669900" y="658500"/>
                </a:lnTo>
                <a:lnTo>
                  <a:pt x="0" y="658500"/>
                </a:lnTo>
                <a:lnTo>
                  <a:pt x="0" y="0"/>
                </a:lnTo>
                <a:close/>
              </a:path>
            </a:pathLst>
          </a:custGeom>
          <a:blipFill>
            <a:blip r:embed="rId3"/>
            <a:stretch>
              <a:fillRect l="-23678" t="0" r="-23768" b="0"/>
            </a:stretch>
          </a:blipFill>
        </p:spPr>
      </p:sp>
      <p:sp>
        <p:nvSpPr>
          <p:cNvPr name="TextBox 4" id="4"/>
          <p:cNvSpPr txBox="true"/>
          <p:nvPr/>
        </p:nvSpPr>
        <p:spPr>
          <a:xfrm rot="0">
            <a:off x="757075" y="1558355"/>
            <a:ext cx="6968550" cy="3058350"/>
          </a:xfrm>
          <a:prstGeom prst="rect">
            <a:avLst/>
          </a:prstGeom>
        </p:spPr>
        <p:txBody>
          <a:bodyPr anchor="t" rtlCol="false" tIns="0" lIns="0" bIns="0" rIns="0">
            <a:spAutoFit/>
          </a:bodyPr>
          <a:lstStyle/>
          <a:p>
            <a:pPr algn="l">
              <a:lnSpc>
                <a:spcPts val="7200"/>
              </a:lnSpc>
            </a:pPr>
            <a:r>
              <a:rPr lang="en-US" sz="6000">
                <a:solidFill>
                  <a:srgbClr val="FFFFFF"/>
                </a:solidFill>
                <a:latin typeface="Playfair Display Bold"/>
              </a:rPr>
              <a:t>Intégration</a:t>
            </a:r>
          </a:p>
          <a:p>
            <a:pPr algn="l">
              <a:lnSpc>
                <a:spcPts val="7200"/>
              </a:lnSpc>
            </a:pPr>
            <a:r>
              <a:rPr lang="en-US" sz="6000">
                <a:solidFill>
                  <a:srgbClr val="FFFFFF"/>
                </a:solidFill>
                <a:latin typeface="Playfair Display Bold"/>
              </a:rPr>
              <a:t>avec d'autres Systèmes</a:t>
            </a:r>
          </a:p>
          <a:p>
            <a:pPr algn="l">
              <a:lnSpc>
                <a:spcPts val="7680"/>
              </a:lnSpc>
            </a:pPr>
          </a:p>
          <a:p>
            <a:pPr algn="l">
              <a:lnSpc>
                <a:spcPts val="7680"/>
              </a:lnSpc>
            </a:pPr>
          </a:p>
        </p:txBody>
      </p:sp>
      <p:sp>
        <p:nvSpPr>
          <p:cNvPr name="TextBox 5" id="5"/>
          <p:cNvSpPr txBox="true"/>
          <p:nvPr/>
        </p:nvSpPr>
        <p:spPr>
          <a:xfrm rot="0">
            <a:off x="225375" y="4646225"/>
            <a:ext cx="5196150" cy="5054700"/>
          </a:xfrm>
          <a:prstGeom prst="rect">
            <a:avLst/>
          </a:prstGeom>
        </p:spPr>
        <p:txBody>
          <a:bodyPr anchor="t" rtlCol="false" tIns="0" lIns="0" bIns="0" rIns="0">
            <a:spAutoFit/>
          </a:bodyPr>
          <a:lstStyle/>
          <a:p>
            <a:pPr algn="l">
              <a:lnSpc>
                <a:spcPts val="4140"/>
              </a:lnSpc>
            </a:pPr>
            <a:r>
              <a:rPr lang="en-US" sz="3000">
                <a:solidFill>
                  <a:srgbClr val="FFFFFF"/>
                </a:solidFill>
                <a:latin typeface="Lato Bold"/>
              </a:rPr>
              <a:t>La solution intègre harmonieusement des services tiers tels que Google Analytics pour le suivi des performances et des utilisateurs. Les intégrations avec les plateformes de diffusion en ligne sont gérées par les fonctionnalités d'exportation PDF.</a:t>
            </a:r>
          </a:p>
        </p:txBody>
      </p:sp>
      <p:sp>
        <p:nvSpPr>
          <p:cNvPr name="Freeform 6" id="6"/>
          <p:cNvSpPr/>
          <p:nvPr/>
        </p:nvSpPr>
        <p:spPr>
          <a:xfrm flipH="false" flipV="false" rot="0">
            <a:off x="5748400" y="0"/>
            <a:ext cx="14233950" cy="10119602"/>
          </a:xfrm>
          <a:custGeom>
            <a:avLst/>
            <a:gdLst/>
            <a:ahLst/>
            <a:cxnLst/>
            <a:rect r="r" b="b" t="t" l="l"/>
            <a:pathLst>
              <a:path h="10119602" w="14233950">
                <a:moveTo>
                  <a:pt x="0" y="0"/>
                </a:moveTo>
                <a:lnTo>
                  <a:pt x="14233950" y="0"/>
                </a:lnTo>
                <a:lnTo>
                  <a:pt x="14233950" y="10119602"/>
                </a:lnTo>
                <a:lnTo>
                  <a:pt x="0" y="10119602"/>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AFD1"/>
        </a:solidFill>
      </p:bgPr>
    </p:bg>
    <p:spTree>
      <p:nvGrpSpPr>
        <p:cNvPr id="1" name=""/>
        <p:cNvGrpSpPr/>
        <p:nvPr/>
      </p:nvGrpSpPr>
      <p:grpSpPr>
        <a:xfrm>
          <a:off x="0" y="0"/>
          <a:ext cx="0" cy="0"/>
          <a:chOff x="0" y="0"/>
          <a:chExt cx="0" cy="0"/>
        </a:xfrm>
      </p:grpSpPr>
      <p:sp>
        <p:nvSpPr>
          <p:cNvPr name="AutoShape 2" id="2"/>
          <p:cNvSpPr/>
          <p:nvPr/>
        </p:nvSpPr>
        <p:spPr>
          <a:xfrm rot="9133">
            <a:off x="972410" y="1886606"/>
            <a:ext cx="7170475" cy="0"/>
          </a:xfrm>
          <a:prstGeom prst="line">
            <a:avLst/>
          </a:prstGeom>
          <a:ln cap="rnd" w="9525">
            <a:solidFill>
              <a:srgbClr val="FFFFFF"/>
            </a:solidFill>
            <a:prstDash val="solid"/>
            <a:headEnd type="none" len="sm" w="sm"/>
            <a:tailEnd type="none" len="sm" w="sm"/>
          </a:ln>
        </p:spPr>
      </p:sp>
      <p:sp>
        <p:nvSpPr>
          <p:cNvPr name="Freeform 3" id="3" descr="Remplacer cette image"/>
          <p:cNvSpPr/>
          <p:nvPr/>
        </p:nvSpPr>
        <p:spPr>
          <a:xfrm flipH="false" flipV="false" rot="0">
            <a:off x="895830" y="827492"/>
            <a:ext cx="669900" cy="658500"/>
          </a:xfrm>
          <a:custGeom>
            <a:avLst/>
            <a:gdLst/>
            <a:ahLst/>
            <a:cxnLst/>
            <a:rect r="r" b="b" t="t" l="l"/>
            <a:pathLst>
              <a:path h="658500" w="669900">
                <a:moveTo>
                  <a:pt x="0" y="0"/>
                </a:moveTo>
                <a:lnTo>
                  <a:pt x="669900" y="0"/>
                </a:lnTo>
                <a:lnTo>
                  <a:pt x="669900" y="658500"/>
                </a:lnTo>
                <a:lnTo>
                  <a:pt x="0" y="658500"/>
                </a:lnTo>
                <a:lnTo>
                  <a:pt x="0" y="0"/>
                </a:lnTo>
                <a:close/>
              </a:path>
            </a:pathLst>
          </a:custGeom>
          <a:blipFill>
            <a:blip r:embed="rId3"/>
            <a:stretch>
              <a:fillRect l="-23678" t="0" r="-23768" b="0"/>
            </a:stretch>
          </a:blipFill>
        </p:spPr>
      </p:sp>
      <p:sp>
        <p:nvSpPr>
          <p:cNvPr name="TextBox 4" id="4"/>
          <p:cNvSpPr txBox="true"/>
          <p:nvPr/>
        </p:nvSpPr>
        <p:spPr>
          <a:xfrm rot="0">
            <a:off x="757075" y="1558355"/>
            <a:ext cx="6968550" cy="3058350"/>
          </a:xfrm>
          <a:prstGeom prst="rect">
            <a:avLst/>
          </a:prstGeom>
        </p:spPr>
        <p:txBody>
          <a:bodyPr anchor="t" rtlCol="false" tIns="0" lIns="0" bIns="0" rIns="0">
            <a:spAutoFit/>
          </a:bodyPr>
          <a:lstStyle/>
          <a:p>
            <a:pPr algn="l">
              <a:lnSpc>
                <a:spcPts val="7200"/>
              </a:lnSpc>
            </a:pPr>
            <a:r>
              <a:rPr lang="en-US" sz="6000">
                <a:solidFill>
                  <a:srgbClr val="FFFFFF"/>
                </a:solidFill>
                <a:latin typeface="Playfair Display Bold"/>
              </a:rPr>
              <a:t>Création de</a:t>
            </a:r>
          </a:p>
          <a:p>
            <a:pPr algn="l">
              <a:lnSpc>
                <a:spcPts val="7200"/>
              </a:lnSpc>
            </a:pPr>
            <a:r>
              <a:rPr lang="en-US" sz="6000">
                <a:solidFill>
                  <a:srgbClr val="FFFFFF"/>
                </a:solidFill>
                <a:latin typeface="Playfair Display Bold"/>
              </a:rPr>
              <a:t>Menu</a:t>
            </a:r>
          </a:p>
        </p:txBody>
      </p:sp>
      <p:sp>
        <p:nvSpPr>
          <p:cNvPr name="TextBox 5" id="5"/>
          <p:cNvSpPr txBox="true"/>
          <p:nvPr/>
        </p:nvSpPr>
        <p:spPr>
          <a:xfrm rot="0">
            <a:off x="225375" y="4646225"/>
            <a:ext cx="5196150" cy="5054700"/>
          </a:xfrm>
          <a:prstGeom prst="rect">
            <a:avLst/>
          </a:prstGeom>
        </p:spPr>
        <p:txBody>
          <a:bodyPr anchor="t" rtlCol="false" tIns="0" lIns="0" bIns="0" rIns="0">
            <a:spAutoFit/>
          </a:bodyPr>
          <a:lstStyle/>
          <a:p>
            <a:pPr algn="l">
              <a:lnSpc>
                <a:spcPts val="4140"/>
              </a:lnSpc>
            </a:pPr>
            <a:r>
              <a:rPr lang="en-US" sz="3000">
                <a:solidFill>
                  <a:srgbClr val="FFFFFF"/>
                </a:solidFill>
                <a:latin typeface="Lato"/>
              </a:rPr>
              <a:t>Le restaurateur utilise l'interface conviviale pour ajouter des plats, définir des catégories et fixer les prix.</a:t>
            </a:r>
          </a:p>
        </p:txBody>
      </p:sp>
      <p:sp>
        <p:nvSpPr>
          <p:cNvPr name="Freeform 6" id="6"/>
          <p:cNvSpPr/>
          <p:nvPr/>
        </p:nvSpPr>
        <p:spPr>
          <a:xfrm flipH="false" flipV="false" rot="0">
            <a:off x="5781850" y="0"/>
            <a:ext cx="14200502" cy="10095802"/>
          </a:xfrm>
          <a:custGeom>
            <a:avLst/>
            <a:gdLst/>
            <a:ahLst/>
            <a:cxnLst/>
            <a:rect r="r" b="b" t="t" l="l"/>
            <a:pathLst>
              <a:path h="10095802" w="14200502">
                <a:moveTo>
                  <a:pt x="0" y="0"/>
                </a:moveTo>
                <a:lnTo>
                  <a:pt x="14200502" y="0"/>
                </a:lnTo>
                <a:lnTo>
                  <a:pt x="14200502" y="10095802"/>
                </a:lnTo>
                <a:lnTo>
                  <a:pt x="0" y="10095802"/>
                </a:lnTo>
                <a:lnTo>
                  <a:pt x="0" y="0"/>
                </a:lnTo>
                <a:close/>
              </a:path>
            </a:pathLst>
          </a:custGeom>
          <a:blipFill>
            <a:blip r:embed="rId4"/>
            <a:stretch>
              <a:fillRect l="0" t="0" r="0" b="0"/>
            </a:stretch>
          </a:blipFill>
        </p:spPr>
      </p:sp>
      <p:sp>
        <p:nvSpPr>
          <p:cNvPr name="TextBox 7" id="7"/>
          <p:cNvSpPr txBox="true"/>
          <p:nvPr/>
        </p:nvSpPr>
        <p:spPr>
          <a:xfrm rot="0">
            <a:off x="1649075" y="768025"/>
            <a:ext cx="5817150" cy="682200"/>
          </a:xfrm>
          <a:prstGeom prst="rect">
            <a:avLst/>
          </a:prstGeom>
        </p:spPr>
        <p:txBody>
          <a:bodyPr anchor="t" rtlCol="false" tIns="0" lIns="0" bIns="0" rIns="0">
            <a:spAutoFit/>
          </a:bodyPr>
          <a:lstStyle/>
          <a:p>
            <a:pPr algn="l">
              <a:lnSpc>
                <a:spcPts val="3587"/>
              </a:lnSpc>
            </a:pPr>
            <a:r>
              <a:rPr lang="en-US" sz="2600">
                <a:solidFill>
                  <a:srgbClr val="000000"/>
                </a:solidFill>
                <a:latin typeface="Arial Bold Italics"/>
              </a:rPr>
              <a:t>Scénarios d'Utilisation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DAF-XbBOiFE</dc:identifier>
  <dcterms:modified xsi:type="dcterms:W3CDTF">2011-08-01T06:04:30Z</dcterms:modified>
  <cp:revision>1</cp:revision>
  <dc:title>HAMMAD-AHMED_Abdelaziz_4_solution technique_122023.pptx</dc:title>
</cp:coreProperties>
</file>